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6"/>
  </p:normalViewPr>
  <p:slideViewPr>
    <p:cSldViewPr snapToGrid="0" snapToObjects="1">
      <p:cViewPr varScale="1">
        <p:scale>
          <a:sx n="116" d="100"/>
          <a:sy n="116" d="100"/>
        </p:scale>
        <p:origin x="4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30352" y="1122363"/>
            <a:ext cx="10072922" cy="1978346"/>
          </a:xfrm>
        </p:spPr>
        <p:txBody>
          <a:bodyPr anchor="b">
            <a:normAutofit/>
          </a:bodyPr>
          <a:lstStyle>
            <a:lvl1pPr algn="l">
              <a:defRPr sz="4000"/>
            </a:lvl1pPr>
          </a:lstStyle>
          <a:p>
            <a:r>
              <a:rPr lang="en-US"/>
              <a:t>Click to edit Master title style</a:t>
            </a:r>
            <a:endParaRPr lang="en-US" dirty="0"/>
          </a:p>
        </p:txBody>
      </p:sp>
      <p:sp>
        <p:nvSpPr>
          <p:cNvPr id="3" name="Subtitle 2"/>
          <p:cNvSpPr>
            <a:spLocks noGrp="1"/>
          </p:cNvSpPr>
          <p:nvPr>
            <p:ph type="subTitle" idx="1"/>
          </p:nvPr>
        </p:nvSpPr>
        <p:spPr>
          <a:xfrm>
            <a:off x="530352" y="3509963"/>
            <a:ext cx="10072922" cy="1747837"/>
          </a:xfrm>
        </p:spPr>
        <p:txBody>
          <a:bodyPr>
            <a:normAutofit/>
          </a:bodyPr>
          <a:lstStyle>
            <a:lvl1pPr marL="0" indent="0" algn="l">
              <a:buNone/>
              <a:defRPr sz="20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30352" y="136525"/>
            <a:ext cx="2743200" cy="365125"/>
          </a:xfrm>
        </p:spPr>
        <p:txBody>
          <a:bodyPr/>
          <a:lstStyle>
            <a:lvl1pPr algn="l">
              <a:defRPr/>
            </a:lvl1pPr>
          </a:lstStyle>
          <a:p>
            <a:fld id="{524C6359-9BB8-4148-8114-537E698DA205}" type="datetime1">
              <a:rPr lang="en-US" smtClean="0"/>
              <a:t>4/21/22</a:t>
            </a:fld>
            <a:endParaRPr lang="en-US" dirty="0"/>
          </a:p>
        </p:txBody>
      </p:sp>
      <p:sp>
        <p:nvSpPr>
          <p:cNvPr id="5" name="Footer Placeholder 4"/>
          <p:cNvSpPr>
            <a:spLocks noGrp="1"/>
          </p:cNvSpPr>
          <p:nvPr>
            <p:ph type="ftr" sz="quarter" idx="11"/>
          </p:nvPr>
        </p:nvSpPr>
        <p:spPr>
          <a:xfrm>
            <a:off x="530352" y="6356350"/>
            <a:ext cx="4114800" cy="365125"/>
          </a:xfrm>
        </p:spPr>
        <p:txBody>
          <a:bodyPr/>
          <a:lstStyle>
            <a:lvl1pPr algn="l">
              <a:defRPr/>
            </a:lvl1p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p:cNvGrpSpPr/>
          <p:nvPr/>
        </p:nvGrpSpPr>
        <p:grpSpPr>
          <a:xfrm>
            <a:off x="530225" y="3267690"/>
            <a:ext cx="972241" cy="45719"/>
            <a:chOff x="4886325" y="3371754"/>
            <a:chExt cx="2418492" cy="113728"/>
          </a:xfrm>
          <a:solidFill>
            <a:schemeClr val="accent1"/>
          </a:solidFill>
        </p:grpSpPr>
        <p:sp>
          <p:nvSpPr>
            <p:cNvPr id="8"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p:cNvGrpSpPr/>
            <p:nvPr/>
          </p:nvGrpSpPr>
          <p:grpSpPr>
            <a:xfrm>
              <a:off x="4886709" y="3371754"/>
              <a:ext cx="2418108" cy="113728"/>
              <a:chOff x="4886709" y="3371754"/>
              <a:chExt cx="2418108" cy="113728"/>
            </a:xfrm>
            <a:grpFill/>
          </p:grpSpPr>
          <p:sp>
            <p:nvSpPr>
              <p:cNvPr id="10"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649BD0-10DB-43E7-8F22-40B3D51B8FC3}" type="datetime1">
              <a:rPr lang="en-US" smtClean="0"/>
              <a:t>4/21/22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p:cNvGrpSpPr/>
          <p:nvPr/>
        </p:nvGrpSpPr>
        <p:grpSpPr>
          <a:xfrm>
            <a:off x="530225" y="2333456"/>
            <a:ext cx="972241" cy="45719"/>
            <a:chOff x="4886325" y="3371754"/>
            <a:chExt cx="2418492" cy="113728"/>
          </a:xfrm>
          <a:solidFill>
            <a:schemeClr val="accent1"/>
          </a:solidFill>
        </p:grpSpPr>
        <p:sp>
          <p:nvSpPr>
            <p:cNvPr id="8"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p:cNvGrpSpPr/>
            <p:nvPr/>
          </p:nvGrpSpPr>
          <p:grpSpPr>
            <a:xfrm>
              <a:off x="4886709" y="3371754"/>
              <a:ext cx="2418108" cy="113728"/>
              <a:chOff x="4886709" y="3371754"/>
              <a:chExt cx="2418108" cy="113728"/>
            </a:xfrm>
            <a:grpFill/>
          </p:grpSpPr>
          <p:sp>
            <p:nvSpPr>
              <p:cNvPr id="10"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74374" y="787067"/>
            <a:ext cx="2628900" cy="538989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25719" y="787067"/>
            <a:ext cx="7039402" cy="538989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16C79C-F566-427A-93F6-434A4E613134}" type="datetime1">
              <a:rPr lang="en-US" smtClean="0"/>
              <a:t>4/21/22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p:cNvGrpSpPr/>
          <p:nvPr/>
        </p:nvGrpSpPr>
        <p:grpSpPr>
          <a:xfrm rot="5400000">
            <a:off x="7283627" y="1250328"/>
            <a:ext cx="972241" cy="45719"/>
            <a:chOff x="4886325" y="3371754"/>
            <a:chExt cx="2418492" cy="113728"/>
          </a:xfrm>
          <a:solidFill>
            <a:schemeClr val="accent1"/>
          </a:solidFill>
        </p:grpSpPr>
        <p:sp>
          <p:nvSpPr>
            <p:cNvPr id="8"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p:cNvGrpSpPr/>
            <p:nvPr/>
          </p:nvGrpSpPr>
          <p:grpSpPr>
            <a:xfrm>
              <a:off x="4886709" y="3371754"/>
              <a:ext cx="2418108" cy="113728"/>
              <a:chOff x="4886709" y="3371754"/>
              <a:chExt cx="2418108" cy="113728"/>
            </a:xfrm>
            <a:grpFill/>
          </p:grpSpPr>
          <p:sp>
            <p:nvSpPr>
              <p:cNvPr id="10"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30352" y="136525"/>
            <a:ext cx="2743200" cy="365125"/>
          </a:xfrm>
        </p:spPr>
        <p:txBody>
          <a:bodyPr/>
          <a:lstStyle/>
          <a:p>
            <a:fld id="{9376191F-481E-48E9-BB9A-369A67A7362D}" type="datetime1">
              <a:rPr lang="en-US" smtClean="0"/>
              <a:t>4/21/22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p:cNvGrpSpPr/>
          <p:nvPr/>
        </p:nvGrpSpPr>
        <p:grpSpPr>
          <a:xfrm>
            <a:off x="530225" y="2310597"/>
            <a:ext cx="972241" cy="45719"/>
            <a:chOff x="4886325" y="3371754"/>
            <a:chExt cx="2418492" cy="113728"/>
          </a:xfrm>
          <a:solidFill>
            <a:schemeClr val="accent1"/>
          </a:solidFill>
        </p:grpSpPr>
        <p:sp>
          <p:nvSpPr>
            <p:cNvPr id="8"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p:cNvGrpSpPr/>
            <p:nvPr/>
          </p:nvGrpSpPr>
          <p:grpSpPr>
            <a:xfrm>
              <a:off x="4886709" y="3371754"/>
              <a:ext cx="2418108" cy="113728"/>
              <a:chOff x="4886709" y="3371754"/>
              <a:chExt cx="2418108" cy="113728"/>
            </a:xfrm>
            <a:grpFill/>
          </p:grpSpPr>
          <p:sp>
            <p:nvSpPr>
              <p:cNvPr id="10"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787068"/>
            <a:ext cx="10072922" cy="2313641"/>
          </a:xfrm>
        </p:spPr>
        <p:txBody>
          <a:bodyPr anchor="b">
            <a:normAutofit/>
          </a:bodyPr>
          <a:lstStyle>
            <a:lvl1pPr>
              <a:defRPr sz="4400"/>
            </a:lvl1pPr>
          </a:lstStyle>
          <a:p>
            <a:r>
              <a:rPr lang="en-US"/>
              <a:t>Click to edit Master title style</a:t>
            </a:r>
            <a:endParaRPr lang="en-US" dirty="0"/>
          </a:p>
        </p:txBody>
      </p:sp>
      <p:sp>
        <p:nvSpPr>
          <p:cNvPr id="3" name="Text Placeholder 2"/>
          <p:cNvSpPr>
            <a:spLocks noGrp="1"/>
          </p:cNvSpPr>
          <p:nvPr>
            <p:ph type="body" idx="1"/>
          </p:nvPr>
        </p:nvSpPr>
        <p:spPr>
          <a:xfrm>
            <a:off x="530352" y="3509963"/>
            <a:ext cx="10072922" cy="2579687"/>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C5677DE-DD04-48CC-9C18-7BE9FF2DEB6B}" type="datetime1">
              <a:rPr lang="en-US" smtClean="0"/>
              <a:t>4/21/22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076ED0-0DB3-4879-AAE5-5C20D22C1DF4}" type="slidenum">
              <a:rPr lang="en-US" smtClean="0"/>
              <a:t>‹#›</a:t>
            </a:fld>
            <a:endParaRPr lang="en-US"/>
          </a:p>
        </p:txBody>
      </p:sp>
      <p:grpSp>
        <p:nvGrpSpPr>
          <p:cNvPr id="7" name="Graphic 78"/>
          <p:cNvGrpSpPr/>
          <p:nvPr/>
        </p:nvGrpSpPr>
        <p:grpSpPr>
          <a:xfrm>
            <a:off x="530225" y="3267690"/>
            <a:ext cx="972241" cy="45719"/>
            <a:chOff x="4886325" y="3371754"/>
            <a:chExt cx="2418492" cy="113728"/>
          </a:xfrm>
          <a:solidFill>
            <a:schemeClr val="accent1"/>
          </a:solidFill>
        </p:grpSpPr>
        <p:sp>
          <p:nvSpPr>
            <p:cNvPr id="8"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 name="Graphic 78"/>
            <p:cNvGrpSpPr/>
            <p:nvPr/>
          </p:nvGrpSpPr>
          <p:grpSpPr>
            <a:xfrm>
              <a:off x="4886709" y="3371754"/>
              <a:ext cx="2418108" cy="113728"/>
              <a:chOff x="4886709" y="3371754"/>
              <a:chExt cx="2418108" cy="113728"/>
            </a:xfrm>
            <a:grpFill/>
          </p:grpSpPr>
          <p:sp>
            <p:nvSpPr>
              <p:cNvPr id="10"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1"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2"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3"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25717" y="2521885"/>
            <a:ext cx="4645152"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92136" y="2521885"/>
            <a:ext cx="4611138" cy="3655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63255ED-7101-4D18-A8AE-3B5E4CB87EA5}" type="datetime1">
              <a:rPr lang="en-US" smtClean="0"/>
              <a:t>4/21/22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p:cNvGrpSpPr/>
          <p:nvPr/>
        </p:nvGrpSpPr>
        <p:grpSpPr>
          <a:xfrm>
            <a:off x="530225" y="2319637"/>
            <a:ext cx="972241" cy="45719"/>
            <a:chOff x="4886325" y="3371754"/>
            <a:chExt cx="2418492" cy="113728"/>
          </a:xfrm>
          <a:solidFill>
            <a:schemeClr val="accent1"/>
          </a:solidFill>
        </p:grpSpPr>
        <p:sp>
          <p:nvSpPr>
            <p:cNvPr id="9"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p:cNvGrpSpPr/>
            <p:nvPr/>
          </p:nvGrpSpPr>
          <p:grpSpPr>
            <a:xfrm>
              <a:off x="4886709" y="3371754"/>
              <a:ext cx="2418108" cy="113728"/>
              <a:chOff x="4886709" y="3371754"/>
              <a:chExt cx="2418108" cy="113728"/>
            </a:xfrm>
            <a:grpFill/>
          </p:grpSpPr>
          <p:sp>
            <p:nvSpPr>
              <p:cNvPr id="11"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0352" y="787067"/>
            <a:ext cx="1007292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0352" y="2521884"/>
            <a:ext cx="4845387"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0352" y="3366390"/>
            <a:ext cx="4845387"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34025" y="2521884"/>
            <a:ext cx="4869249" cy="780439"/>
          </a:xfrm>
        </p:spPr>
        <p:txBody>
          <a:bodyPr anchor="b">
            <a:normAutofit/>
          </a:bodyPr>
          <a:lstStyle>
            <a:lvl1pPr marL="0" indent="0">
              <a:buNone/>
              <a:defRPr sz="20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734025" y="3366390"/>
            <a:ext cx="4869249" cy="2644796"/>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52F23D-51F6-4C94-8CD5-B9ABBF67EE23}" type="datetime1">
              <a:rPr lang="en-US" smtClean="0"/>
              <a:t>4/21/22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076ED0-0DB3-4879-AAE5-5C20D22C1DF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5718" y="787068"/>
            <a:ext cx="10077556" cy="1325563"/>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1A702F-6367-4FD1-89A8-3744BE6BA9A2}" type="datetime1">
              <a:rPr lang="en-US" smtClean="0"/>
              <a:t>4/21/22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076ED0-0DB3-4879-AAE5-5C20D22C1DF4}" type="slidenum">
              <a:rPr lang="en-US" smtClean="0"/>
              <a:t>‹#›</a:t>
            </a:fld>
            <a:endParaRPr lang="en-US"/>
          </a:p>
        </p:txBody>
      </p:sp>
      <p:grpSp>
        <p:nvGrpSpPr>
          <p:cNvPr id="6" name="Graphic 78"/>
          <p:cNvGrpSpPr/>
          <p:nvPr/>
        </p:nvGrpSpPr>
        <p:grpSpPr>
          <a:xfrm>
            <a:off x="530225" y="2352330"/>
            <a:ext cx="972241" cy="45719"/>
            <a:chOff x="4886325" y="3371754"/>
            <a:chExt cx="2418492" cy="113728"/>
          </a:xfrm>
          <a:solidFill>
            <a:schemeClr val="accent1"/>
          </a:solidFill>
        </p:grpSpPr>
        <p:sp>
          <p:nvSpPr>
            <p:cNvPr id="7"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8" name="Graphic 78"/>
            <p:cNvGrpSpPr/>
            <p:nvPr/>
          </p:nvGrpSpPr>
          <p:grpSpPr>
            <a:xfrm>
              <a:off x="4886709" y="3371754"/>
              <a:ext cx="2418108" cy="113728"/>
              <a:chOff x="4886709" y="3371754"/>
              <a:chExt cx="2418108" cy="113728"/>
            </a:xfrm>
            <a:grpFill/>
          </p:grpSpPr>
          <p:sp>
            <p:nvSpPr>
              <p:cNvPr id="9"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0"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1"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2"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6E99BD-4B4F-4460-B452-0E8146ACCF8F}" type="datetime1">
              <a:rPr lang="en-US" smtClean="0"/>
              <a:t>4/21/22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076ED0-0DB3-4879-AAE5-5C20D22C1DF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0352" y="787068"/>
            <a:ext cx="4315386" cy="2223152"/>
          </a:xfrm>
        </p:spPr>
        <p:txBody>
          <a:bodyPr anchor="b">
            <a:no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5183188" y="987425"/>
            <a:ext cx="5420086"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0352" y="3429000"/>
            <a:ext cx="4315386" cy="24399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6FD34C-1867-42A9-AC54-D15ADD8A65E7}" type="datetime1">
              <a:rPr lang="en-US" smtClean="0"/>
              <a:t>4/21/22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p:cNvGrpSpPr/>
          <p:nvPr/>
        </p:nvGrpSpPr>
        <p:grpSpPr>
          <a:xfrm>
            <a:off x="530225" y="3193468"/>
            <a:ext cx="972241" cy="45719"/>
            <a:chOff x="4886325" y="3371754"/>
            <a:chExt cx="2418492" cy="113728"/>
          </a:xfrm>
          <a:solidFill>
            <a:schemeClr val="accent1"/>
          </a:solidFill>
        </p:grpSpPr>
        <p:sp>
          <p:nvSpPr>
            <p:cNvPr id="9"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p:cNvGrpSpPr/>
            <p:nvPr/>
          </p:nvGrpSpPr>
          <p:grpSpPr>
            <a:xfrm>
              <a:off x="4886709" y="3371754"/>
              <a:ext cx="2418108" cy="113728"/>
              <a:chOff x="4886709" y="3371754"/>
              <a:chExt cx="2418108" cy="113728"/>
            </a:xfrm>
            <a:grpFill/>
          </p:grpSpPr>
          <p:sp>
            <p:nvSpPr>
              <p:cNvPr id="11"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0352" y="787068"/>
            <a:ext cx="3932237" cy="2223152"/>
          </a:xfrm>
        </p:spPr>
        <p:txBody>
          <a:bodyPr anchor="b">
            <a:noAutofit/>
          </a:bodyPr>
          <a:lstStyle>
            <a:lvl1pPr>
              <a:defRPr sz="3600"/>
            </a:lvl1pPr>
          </a:lstStyle>
          <a:p>
            <a:r>
              <a:rPr lang="en-US"/>
              <a:t>Click to edit Master title style</a:t>
            </a:r>
            <a:endParaRPr lang="en-US" dirty="0"/>
          </a:p>
        </p:txBody>
      </p:sp>
      <p:sp>
        <p:nvSpPr>
          <p:cNvPr id="3" name="Picture Placeholder 2"/>
          <p:cNvSpPr>
            <a:spLocks noGrp="1"/>
          </p:cNvSpPr>
          <p:nvPr>
            <p:ph type="pic" idx="1"/>
          </p:nvPr>
        </p:nvSpPr>
        <p:spPr>
          <a:xfrm>
            <a:off x="5183188" y="987425"/>
            <a:ext cx="5420086"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30352" y="3429000"/>
            <a:ext cx="3932237" cy="243998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6133E9-A654-4C17-8C3C-DDCAC83D6EBF}" type="datetime1">
              <a:rPr lang="en-US" smtClean="0"/>
              <a:t>4/21/22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076ED0-0DB3-4879-AAE5-5C20D22C1DF4}" type="slidenum">
              <a:rPr lang="en-US" smtClean="0"/>
              <a:t>‹#›</a:t>
            </a:fld>
            <a:endParaRPr lang="en-US"/>
          </a:p>
        </p:txBody>
      </p:sp>
      <p:grpSp>
        <p:nvGrpSpPr>
          <p:cNvPr id="8" name="Graphic 78"/>
          <p:cNvGrpSpPr/>
          <p:nvPr/>
        </p:nvGrpSpPr>
        <p:grpSpPr>
          <a:xfrm>
            <a:off x="530225" y="3193468"/>
            <a:ext cx="972241" cy="45719"/>
            <a:chOff x="4886325" y="3371754"/>
            <a:chExt cx="2418492" cy="113728"/>
          </a:xfrm>
          <a:solidFill>
            <a:schemeClr val="accent1"/>
          </a:solidFill>
        </p:grpSpPr>
        <p:sp>
          <p:nvSpPr>
            <p:cNvPr id="9"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0" name="Graphic 78"/>
            <p:cNvGrpSpPr/>
            <p:nvPr/>
          </p:nvGrpSpPr>
          <p:grpSpPr>
            <a:xfrm>
              <a:off x="4886709" y="3371754"/>
              <a:ext cx="2418108" cy="113728"/>
              <a:chOff x="4886709" y="3371754"/>
              <a:chExt cx="2418108" cy="113728"/>
            </a:xfrm>
            <a:grpFill/>
          </p:grpSpPr>
          <p:sp>
            <p:nvSpPr>
              <p:cNvPr id="11"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2"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3"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4"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9" name="Freeform: Shape 18"/>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0" name="Group 19"/>
          <p:cNvGrpSpPr/>
          <p:nvPr/>
        </p:nvGrpSpPr>
        <p:grpSpPr>
          <a:xfrm>
            <a:off x="10776050" y="5204030"/>
            <a:ext cx="886141" cy="802497"/>
            <a:chOff x="10948005" y="3272152"/>
            <a:chExt cx="868640" cy="786648"/>
          </a:xfrm>
          <a:solidFill>
            <a:schemeClr val="accent1"/>
          </a:solidFill>
        </p:grpSpPr>
        <p:sp>
          <p:nvSpPr>
            <p:cNvPr id="21" name="Freeform: Shape 20"/>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2" name="Freeform: Shape 21"/>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3" name="Freeform: Shape 22"/>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Graphic 12"/>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5" name="Graphic 15"/>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6" name="Graphic 15"/>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7" name="Freeform: Shape 26"/>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p:cNvSpPr>
            <a:spLocks noGrp="1"/>
          </p:cNvSpPr>
          <p:nvPr>
            <p:ph type="title"/>
          </p:nvPr>
        </p:nvSpPr>
        <p:spPr>
          <a:xfrm>
            <a:off x="525717" y="787068"/>
            <a:ext cx="10077557"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25717" y="2521885"/>
            <a:ext cx="10077557" cy="35490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25718" y="136525"/>
            <a:ext cx="2743200"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fld id="{8769D389-4C4C-4FD7-9E6B-9F44477F0EB8}" type="datetime1">
              <a:rPr lang="en-US" smtClean="0"/>
              <a:t>4/21/22</a:t>
            </a:fld>
            <a:endParaRPr lang="en-US" dirty="0"/>
          </a:p>
        </p:txBody>
      </p:sp>
      <p:sp>
        <p:nvSpPr>
          <p:cNvPr id="5" name="Footer Placeholder 4"/>
          <p:cNvSpPr>
            <a:spLocks noGrp="1"/>
          </p:cNvSpPr>
          <p:nvPr>
            <p:ph type="ftr" sz="quarter" idx="3"/>
          </p:nvPr>
        </p:nvSpPr>
        <p:spPr>
          <a:xfrm>
            <a:off x="525718" y="6356350"/>
            <a:ext cx="3450659" cy="365125"/>
          </a:xfrm>
          <a:prstGeom prst="rect">
            <a:avLst/>
          </a:prstGeom>
        </p:spPr>
        <p:txBody>
          <a:bodyPr vert="horz" lIns="91440" tIns="45720" rIns="91440" bIns="45720" rtlCol="0" anchor="ctr"/>
          <a:lstStyle>
            <a:lvl1pPr algn="l">
              <a:defRPr sz="900" cap="none" spc="110" baseline="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11655367" y="6356350"/>
            <a:ext cx="529809" cy="365125"/>
          </a:xfrm>
          <a:prstGeom prst="rect">
            <a:avLst/>
          </a:prstGeom>
        </p:spPr>
        <p:txBody>
          <a:bodyPr vert="horz" lIns="91440" tIns="45720" rIns="91440" bIns="45720" rtlCol="0" anchor="ctr"/>
          <a:lstStyle>
            <a:lvl1pPr algn="ctr">
              <a:defRPr sz="900" cap="none" spc="110" baseline="0">
                <a:solidFill>
                  <a:schemeClr val="tx1">
                    <a:lumMod val="65000"/>
                    <a:lumOff val="35000"/>
                  </a:schemeClr>
                </a:solidFill>
              </a:defRPr>
            </a:lvl1pPr>
          </a:lstStyle>
          <a:p>
            <a:fld id="{E1076ED0-0DB3-4879-AAE5-5C20D22C1DF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100000"/>
        </a:lnSpc>
        <a:spcBef>
          <a:spcPct val="0"/>
        </a:spcBef>
        <a:buNone/>
        <a:defRPr sz="3600" i="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90204" pitchFamily="34" charset="0"/>
        <a:buNone/>
        <a:defRPr sz="2000" kern="1200">
          <a:solidFill>
            <a:schemeClr val="tx1"/>
          </a:solidFill>
          <a:latin typeface="+mn-lt"/>
          <a:ea typeface="+mn-ea"/>
          <a:cs typeface="+mn-cs"/>
        </a:defRPr>
      </a:lvl1pPr>
      <a:lvl2pPr marL="0" indent="-228600" algn="l" defTabSz="914400" rtl="0" eaLnBrk="1" latinLnBrk="0" hangingPunct="1">
        <a:lnSpc>
          <a:spcPct val="110000"/>
        </a:lnSpc>
        <a:spcBef>
          <a:spcPts val="500"/>
        </a:spcBef>
        <a:buFont typeface="Arial" panose="020B0604020202090204" pitchFamily="34" charset="0"/>
        <a:buChar char="•"/>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90204" pitchFamily="34" charset="0"/>
        <a:buNone/>
        <a:defRPr sz="1600" kern="1200">
          <a:solidFill>
            <a:schemeClr val="tx1"/>
          </a:solidFill>
          <a:latin typeface="+mn-lt"/>
          <a:ea typeface="+mn-ea"/>
          <a:cs typeface="+mn-cs"/>
        </a:defRPr>
      </a:lvl3pPr>
      <a:lvl4pPr marL="685800" indent="-228600" algn="l" defTabSz="914400" rtl="0" eaLnBrk="1" latinLnBrk="0" hangingPunct="1">
        <a:lnSpc>
          <a:spcPct val="110000"/>
        </a:lnSpc>
        <a:spcBef>
          <a:spcPts val="500"/>
        </a:spcBef>
        <a:buFont typeface="Arial" panose="020B0604020202090204" pitchFamily="34" charset="0"/>
        <a:buChar char="•"/>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9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1" name="Rectangle 9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p:cNvSpPr>
            <a:spLocks noGrp="1"/>
          </p:cNvSpPr>
          <p:nvPr>
            <p:ph type="ctrTitle"/>
          </p:nvPr>
        </p:nvSpPr>
        <p:spPr>
          <a:xfrm>
            <a:off x="530352" y="589788"/>
            <a:ext cx="4884481" cy="2510921"/>
          </a:xfrm>
        </p:spPr>
        <p:txBody>
          <a:bodyPr vert="horz" lIns="91440" tIns="45720" rIns="91440" bIns="45720" rtlCol="0">
            <a:normAutofit/>
          </a:bodyPr>
          <a:lstStyle/>
          <a:p>
            <a:pPr>
              <a:lnSpc>
                <a:spcPct val="90000"/>
              </a:lnSpc>
            </a:pPr>
            <a:r>
              <a:rPr lang="en-US" sz="3400" b="1" dirty="0"/>
              <a:t>SQL-on-Hadoop: Full Circle Back to Shared-Nothing Database Architectures </a:t>
            </a:r>
            <a:br>
              <a:rPr lang="en-US" sz="3400" dirty="0"/>
            </a:br>
            <a:endParaRPr lang="en-US" sz="3400" dirty="0"/>
          </a:p>
        </p:txBody>
      </p:sp>
      <p:sp>
        <p:nvSpPr>
          <p:cNvPr id="3" name="Subtitle 2"/>
          <p:cNvSpPr>
            <a:spLocks noGrp="1"/>
          </p:cNvSpPr>
          <p:nvPr>
            <p:ph type="subTitle" idx="1"/>
          </p:nvPr>
        </p:nvSpPr>
        <p:spPr>
          <a:xfrm>
            <a:off x="530352" y="3509962"/>
            <a:ext cx="4884481" cy="3151413"/>
          </a:xfrm>
        </p:spPr>
        <p:txBody>
          <a:bodyPr vert="horz" lIns="91440" tIns="45720" rIns="91440" bIns="45720" rtlCol="0">
            <a:normAutofit/>
          </a:bodyPr>
          <a:lstStyle/>
          <a:p>
            <a:pPr>
              <a:lnSpc>
                <a:spcPct val="100000"/>
              </a:lnSpc>
            </a:pPr>
            <a:r>
              <a:rPr lang="en-US" sz="1500" dirty="0">
                <a:latin typeface="Times New Roman" panose="02020503050405090304" pitchFamily="18" charset="0"/>
                <a:cs typeface="Times New Roman" panose="02020503050405090304" pitchFamily="18" charset="0"/>
              </a:rPr>
              <a:t>Published by:-</a:t>
            </a:r>
          </a:p>
          <a:p>
            <a:pPr marL="285750" indent="-285750">
              <a:lnSpc>
                <a:spcPct val="100000"/>
              </a:lnSpc>
              <a:buFont typeface="Arial" panose="020B0604020202090204" pitchFamily="34" charset="0"/>
              <a:buChar char="•"/>
            </a:pPr>
            <a:r>
              <a:rPr lang="en-US" sz="1500" dirty="0" err="1">
                <a:latin typeface="Times New Roman" panose="02020503050405090304" pitchFamily="18" charset="0"/>
                <a:cs typeface="Times New Roman" panose="02020503050405090304" pitchFamily="18" charset="0"/>
              </a:rPr>
              <a:t>Avrilia</a:t>
            </a:r>
            <a:r>
              <a:rPr lang="en-US" sz="1500" dirty="0">
                <a:latin typeface="Times New Roman" panose="02020503050405090304" pitchFamily="18" charset="0"/>
                <a:cs typeface="Times New Roman" panose="02020503050405090304" pitchFamily="18" charset="0"/>
              </a:rPr>
              <a:t> </a:t>
            </a:r>
            <a:r>
              <a:rPr lang="en-US" sz="1500" dirty="0" err="1">
                <a:latin typeface="Times New Roman" panose="02020503050405090304" pitchFamily="18" charset="0"/>
                <a:cs typeface="Times New Roman" panose="02020503050405090304" pitchFamily="18" charset="0"/>
              </a:rPr>
              <a:t>Floratou</a:t>
            </a:r>
            <a:r>
              <a:rPr lang="en-US" sz="1500" dirty="0">
                <a:latin typeface="Times New Roman" panose="02020503050405090304" pitchFamily="18" charset="0"/>
                <a:cs typeface="Times New Roman" panose="02020503050405090304" pitchFamily="18" charset="0"/>
              </a:rPr>
              <a:t> IBM Almaden Research Center </a:t>
            </a:r>
            <a:r>
              <a:rPr lang="en-US" sz="1500" dirty="0" err="1">
                <a:latin typeface="Times New Roman" panose="02020503050405090304" pitchFamily="18" charset="0"/>
                <a:cs typeface="Times New Roman" panose="02020503050405090304" pitchFamily="18" charset="0"/>
              </a:rPr>
              <a:t>aflorat@us.ibm.com</a:t>
            </a:r>
            <a:r>
              <a:rPr lang="en-US" sz="1500" dirty="0">
                <a:latin typeface="Times New Roman" panose="02020503050405090304" pitchFamily="18" charset="0"/>
                <a:cs typeface="Times New Roman" panose="02020503050405090304" pitchFamily="18" charset="0"/>
              </a:rPr>
              <a:t> </a:t>
            </a:r>
          </a:p>
          <a:p>
            <a:pPr marL="285750" indent="-285750">
              <a:lnSpc>
                <a:spcPct val="100000"/>
              </a:lnSpc>
              <a:buFont typeface="Arial" panose="020B0604020202090204" pitchFamily="34" charset="0"/>
              <a:buChar char="•"/>
            </a:pPr>
            <a:r>
              <a:rPr lang="en-US" sz="1500" dirty="0">
                <a:latin typeface="Times New Roman" panose="02020503050405090304" pitchFamily="18" charset="0"/>
                <a:cs typeface="Times New Roman" panose="02020503050405090304" pitchFamily="18" charset="0"/>
              </a:rPr>
              <a:t>Umar Farooq Minhas IBM Almaden Research Center </a:t>
            </a:r>
            <a:r>
              <a:rPr lang="en-US" sz="1500" dirty="0" err="1">
                <a:latin typeface="Times New Roman" panose="02020503050405090304" pitchFamily="18" charset="0"/>
                <a:cs typeface="Times New Roman" panose="02020503050405090304" pitchFamily="18" charset="0"/>
              </a:rPr>
              <a:t>ufminhas@us.ibm.com</a:t>
            </a:r>
            <a:r>
              <a:rPr lang="en-US" sz="1500" dirty="0">
                <a:latin typeface="Times New Roman" panose="02020503050405090304" pitchFamily="18" charset="0"/>
                <a:cs typeface="Times New Roman" panose="02020503050405090304" pitchFamily="18" charset="0"/>
              </a:rPr>
              <a:t> </a:t>
            </a:r>
          </a:p>
          <a:p>
            <a:pPr marL="285750" indent="-285750">
              <a:lnSpc>
                <a:spcPct val="100000"/>
              </a:lnSpc>
              <a:buFont typeface="Arial" panose="020B0604020202090204" pitchFamily="34" charset="0"/>
              <a:buChar char="•"/>
            </a:pPr>
            <a:r>
              <a:rPr lang="en-US" sz="1500" dirty="0">
                <a:latin typeface="Times New Roman" panose="02020503050405090304" pitchFamily="18" charset="0"/>
                <a:cs typeface="Times New Roman" panose="02020503050405090304" pitchFamily="18" charset="0"/>
              </a:rPr>
              <a:t>Fatma O ̈ </a:t>
            </a:r>
            <a:r>
              <a:rPr lang="en-US" sz="1500" dirty="0" err="1">
                <a:latin typeface="Times New Roman" panose="02020503050405090304" pitchFamily="18" charset="0"/>
                <a:cs typeface="Times New Roman" panose="02020503050405090304" pitchFamily="18" charset="0"/>
              </a:rPr>
              <a:t>zcan</a:t>
            </a:r>
            <a:r>
              <a:rPr lang="en-US" sz="1500" dirty="0">
                <a:latin typeface="Times New Roman" panose="02020503050405090304" pitchFamily="18" charset="0"/>
                <a:cs typeface="Times New Roman" panose="02020503050405090304" pitchFamily="18" charset="0"/>
              </a:rPr>
              <a:t> IBM Almaden Research Center </a:t>
            </a:r>
            <a:r>
              <a:rPr lang="en-US" sz="1500" dirty="0" err="1">
                <a:latin typeface="Times New Roman" panose="02020503050405090304" pitchFamily="18" charset="0"/>
                <a:cs typeface="Times New Roman" panose="02020503050405090304" pitchFamily="18" charset="0"/>
              </a:rPr>
              <a:t>fozcan@us.ibm.com</a:t>
            </a:r>
            <a:r>
              <a:rPr lang="en-US" sz="1500" dirty="0">
                <a:latin typeface="Times New Roman" panose="02020503050405090304" pitchFamily="18" charset="0"/>
                <a:cs typeface="Times New Roman" panose="02020503050405090304" pitchFamily="18" charset="0"/>
              </a:rPr>
              <a:t> </a:t>
            </a:r>
          </a:p>
          <a:p>
            <a:pPr>
              <a:lnSpc>
                <a:spcPct val="100000"/>
              </a:lnSpc>
            </a:pPr>
            <a:endParaRPr lang="en-US" sz="1400" dirty="0"/>
          </a:p>
        </p:txBody>
      </p:sp>
      <p:grpSp>
        <p:nvGrpSpPr>
          <p:cNvPr id="93" name="Graphic 78"/>
          <p:cNvGrpSpPr>
            <a:grpSpLocks noGrp="1" noUngrp="1" noRot="1" noChangeAspect="1" noMove="1" noResize="1"/>
          </p:cNvGrpSpPr>
          <p:nvPr/>
        </p:nvGrpSpPr>
        <p:grpSpPr>
          <a:xfrm>
            <a:off x="530352" y="3267662"/>
            <a:ext cx="972241" cy="45718"/>
            <a:chOff x="4886325" y="3371754"/>
            <a:chExt cx="2418492" cy="113728"/>
          </a:xfrm>
          <a:solidFill>
            <a:schemeClr val="accent1"/>
          </a:solidFill>
        </p:grpSpPr>
        <p:sp>
          <p:nvSpPr>
            <p:cNvPr id="94"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95" name="Graphic 78"/>
            <p:cNvGrpSpPr/>
            <p:nvPr/>
          </p:nvGrpSpPr>
          <p:grpSpPr>
            <a:xfrm>
              <a:off x="4886709" y="3371754"/>
              <a:ext cx="2418108" cy="113728"/>
              <a:chOff x="4886709" y="3371754"/>
              <a:chExt cx="2418108" cy="113728"/>
            </a:xfrm>
            <a:grpFill/>
          </p:grpSpPr>
          <p:sp>
            <p:nvSpPr>
              <p:cNvPr id="96"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97"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98"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99"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101" name="Freeform: Shape 100"/>
          <p:cNvSpPr>
            <a:spLocks noGrp="1" noRot="1" noChangeAspect="1" noMove="1" noResize="1" noEditPoints="1" noAdjustHandles="1" noChangeArrowheads="1" noChangeShapeType="1" noTextEdit="1"/>
          </p:cNvSpPr>
          <p:nvPr/>
        </p:nvSpPr>
        <p:spPr>
          <a:xfrm flipH="1">
            <a:off x="-2" y="5918708"/>
            <a:ext cx="4187283" cy="93929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6" name="Picture 5" descr="Diagram&#10;&#10;Description automatically generated"/>
          <p:cNvPicPr>
            <a:picLocks noChangeAspect="1"/>
          </p:cNvPicPr>
          <p:nvPr/>
        </p:nvPicPr>
        <p:blipFill>
          <a:blip r:embed="rId2"/>
          <a:stretch>
            <a:fillRect/>
          </a:stretch>
        </p:blipFill>
        <p:spPr>
          <a:xfrm>
            <a:off x="5961842" y="1222601"/>
            <a:ext cx="5683149" cy="4412798"/>
          </a:xfrm>
          <a:prstGeom prst="rect">
            <a:avLst/>
          </a:prstGeom>
        </p:spPr>
      </p:pic>
      <p:sp>
        <p:nvSpPr>
          <p:cNvPr id="103" name="Freeform: Shape 102"/>
          <p:cNvSpPr>
            <a:spLocks noGrp="1" noRot="1" noChangeAspect="1" noMove="1" noResize="1" noEditPoints="1" noAdjustHandles="1" noChangeArrowheads="1" noChangeShapeType="1" noTextEdit="1"/>
          </p:cNvSpPr>
          <p:nvPr/>
        </p:nvSpPr>
        <p:spPr>
          <a:xfrm rot="16200000" flipH="1">
            <a:off x="10713190" y="-534982"/>
            <a:ext cx="943826" cy="2013794"/>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5" name="Group 104"/>
          <p:cNvGrpSpPr>
            <a:grpSpLocks noGrp="1" noUngrp="1" noRot="1" noChangeAspect="1" noMove="1" noResize="1"/>
          </p:cNvGrpSpPr>
          <p:nvPr/>
        </p:nvGrpSpPr>
        <p:grpSpPr>
          <a:xfrm>
            <a:off x="10635690" y="349252"/>
            <a:ext cx="886142" cy="693398"/>
            <a:chOff x="10948005" y="3379098"/>
            <a:chExt cx="868640" cy="679702"/>
          </a:xfrm>
          <a:solidFill>
            <a:schemeClr val="accent6"/>
          </a:solidFill>
        </p:grpSpPr>
        <p:sp>
          <p:nvSpPr>
            <p:cNvPr id="106" name="Freeform: Shape 105"/>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7" name="Freeform: Shape 106"/>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08" name="Graphic 15"/>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09" name="Graphic 15"/>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10" name="Freeform: Shape 109"/>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8295701" y="6114361"/>
            <a:ext cx="3294492" cy="923330"/>
          </a:xfrm>
          <a:prstGeom prst="rect">
            <a:avLst/>
          </a:prstGeom>
          <a:noFill/>
        </p:spPr>
        <p:txBody>
          <a:bodyPr wrap="none" rtlCol="0">
            <a:spAutoFit/>
          </a:bodyPr>
          <a:lstStyle/>
          <a:p>
            <a:pPr>
              <a:lnSpc>
                <a:spcPct val="100000"/>
              </a:lnSpc>
            </a:pPr>
            <a:r>
              <a:rPr lang="en-US" dirty="0">
                <a:latin typeface="Times New Roman" panose="02020503050405090304" pitchFamily="18" charset="0"/>
                <a:cs typeface="Times New Roman" panose="02020503050405090304" pitchFamily="18" charset="0"/>
              </a:rPr>
              <a:t>Presented by :- Mehul D </a:t>
            </a:r>
            <a:r>
              <a:rPr lang="en-US" dirty="0" err="1">
                <a:latin typeface="Times New Roman" panose="02020503050405090304" pitchFamily="18" charset="0"/>
                <a:cs typeface="Times New Roman" panose="02020503050405090304" pitchFamily="18" charset="0"/>
              </a:rPr>
              <a:t>Ganjude</a:t>
            </a:r>
            <a:endParaRPr lang="en-US" dirty="0">
              <a:latin typeface="Times New Roman" panose="02020503050405090304" pitchFamily="18" charset="0"/>
              <a:cs typeface="Times New Roman" panose="02020503050405090304" pitchFamily="18" charset="0"/>
            </a:endParaRPr>
          </a:p>
          <a:p>
            <a:pPr>
              <a:lnSpc>
                <a:spcPct val="100000"/>
              </a:lnSpc>
            </a:pPr>
            <a:r>
              <a:rPr lang="en-US" dirty="0">
                <a:latin typeface="Times New Roman" panose="02020503050405090304" pitchFamily="18" charset="0"/>
                <a:cs typeface="Times New Roman" panose="02020503050405090304" pitchFamily="18" charset="0"/>
              </a:rPr>
              <a:t>100190551</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9"/>
          <p:cNvSpPr>
            <a:spLocks noGrp="1" noRot="1" noChangeAspect="1" noMove="1" noResize="1" noEditPoints="1" noAdjustHandles="1" noChangeArrowheads="1" noChangeShapeType="1" noTextEdit="1"/>
          </p:cNvSpPr>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17871" y="976160"/>
            <a:ext cx="4767930" cy="1848734"/>
          </a:xfrm>
        </p:spPr>
        <p:txBody>
          <a:bodyPr>
            <a:normAutofit/>
          </a:bodyPr>
          <a:lstStyle/>
          <a:p>
            <a:r>
              <a:rPr lang="en-US" dirty="0"/>
              <a:t>  </a:t>
            </a:r>
          </a:p>
        </p:txBody>
      </p:sp>
      <p:sp>
        <p:nvSpPr>
          <p:cNvPr id="34" name="Freeform: Shape 11"/>
          <p:cNvSpPr>
            <a:spLocks noGrp="1" noRot="1" noChangeAspect="1" noMove="1" noResize="1" noEditPoints="1" noAdjustHandles="1" noChangeArrowheads="1" noChangeShapeType="1" noTextEdit="1"/>
          </p:cNvSpPr>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5" name="Graphic 78"/>
          <p:cNvGrpSpPr>
            <a:grpSpLocks noGrp="1" noUngrp="1" noRot="1" noChangeAspect="1" noMove="1" noResize="1"/>
          </p:cNvGrpSpPr>
          <p:nvPr/>
        </p:nvGrpSpPr>
        <p:grpSpPr>
          <a:xfrm>
            <a:off x="574415" y="3039261"/>
            <a:ext cx="1020166" cy="45718"/>
            <a:chOff x="4886325" y="3371754"/>
            <a:chExt cx="2418492" cy="113728"/>
          </a:xfrm>
          <a:solidFill>
            <a:schemeClr val="accent1"/>
          </a:solidFill>
        </p:grpSpPr>
        <p:sp>
          <p:nvSpPr>
            <p:cNvPr id="36"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p:cNvGrpSpPr/>
            <p:nvPr/>
          </p:nvGrpSpPr>
          <p:grpSpPr>
            <a:xfrm>
              <a:off x="4886709" y="3371754"/>
              <a:ext cx="2418108" cy="113728"/>
              <a:chOff x="4886709" y="3371754"/>
              <a:chExt cx="2418108" cy="113728"/>
            </a:xfrm>
            <a:grpFill/>
          </p:grpSpPr>
          <p:sp>
            <p:nvSpPr>
              <p:cNvPr id="37"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p:cNvSpPr>
            <a:spLocks noGrp="1"/>
          </p:cNvSpPr>
          <p:nvPr>
            <p:ph idx="1"/>
          </p:nvPr>
        </p:nvSpPr>
        <p:spPr>
          <a:xfrm>
            <a:off x="517870" y="1285875"/>
            <a:ext cx="7639869" cy="4759279"/>
          </a:xfrm>
        </p:spPr>
        <p:txBody>
          <a:bodyPr>
            <a:normAutofit/>
          </a:bodyPr>
          <a:lstStyle/>
          <a:p>
            <a:pPr algn="just">
              <a:lnSpc>
                <a:spcPct val="100000"/>
              </a:lnSpc>
            </a:pPr>
            <a:r>
              <a:rPr lang="en-US" sz="1600" dirty="0">
                <a:latin typeface="Times New Roman" panose="02020503050405090304" pitchFamily="18" charset="0"/>
                <a:cs typeface="Times New Roman" panose="02020503050405090304" pitchFamily="18" charset="0"/>
              </a:rPr>
              <a:t>An interesting observation is that Impala’s performance does not significantly improve when moving from the TXT format to the Parquet columnar format. Moreover, snappy compression does not further improve Impala’s performance when the Parquet file format is used. This observation suggests that I/O is not Impala’s bottleneck for the majority of the TPC-H queries.</a:t>
            </a:r>
          </a:p>
          <a:p>
            <a:pPr algn="just">
              <a:lnSpc>
                <a:spcPct val="100000"/>
              </a:lnSpc>
            </a:pPr>
            <a:endParaRPr lang="en-US" sz="1600" dirty="0">
              <a:latin typeface="Times New Roman" panose="02020503050405090304" pitchFamily="18" charset="0"/>
              <a:cs typeface="Times New Roman" panose="02020503050405090304" pitchFamily="18" charset="0"/>
            </a:endParaRPr>
          </a:p>
          <a:p>
            <a:pPr algn="just">
              <a:lnSpc>
                <a:spcPct val="100000"/>
              </a:lnSpc>
            </a:pPr>
            <a:r>
              <a:rPr lang="en-US" sz="1600" dirty="0">
                <a:latin typeface="Times New Roman" panose="02020503050405090304" pitchFamily="18" charset="0"/>
                <a:cs typeface="Times New Roman" panose="02020503050405090304" pitchFamily="18" charset="0"/>
              </a:rPr>
              <a:t> </a:t>
            </a:r>
          </a:p>
          <a:p>
            <a:pPr algn="just">
              <a:lnSpc>
                <a:spcPct val="100000"/>
              </a:lnSpc>
            </a:pPr>
            <a:r>
              <a:rPr lang="en-US" sz="1600" dirty="0">
                <a:latin typeface="Times New Roman" panose="02020503050405090304" pitchFamily="18" charset="0"/>
                <a:cs typeface="Times New Roman" panose="02020503050405090304" pitchFamily="18" charset="0"/>
              </a:rPr>
              <a:t>On the other hand, Hive’s performance improves by approximately 30% when the ORC file is used, instead of the simpler TXT file format. From the results presented in this section, we conclude that Impala can handle TPC-H queries much more efficiently than Hive, when the workload’s working set fits in memory. </a:t>
            </a:r>
          </a:p>
          <a:p>
            <a:pPr algn="just">
              <a:lnSpc>
                <a:spcPct val="100000"/>
              </a:lnSpc>
            </a:pPr>
            <a:r>
              <a:rPr lang="en-US" sz="1600" dirty="0">
                <a:latin typeface="Times New Roman" panose="02020503050405090304" pitchFamily="18" charset="0"/>
                <a:cs typeface="Times New Roman" panose="02020503050405090304" pitchFamily="18" charset="0"/>
              </a:rPr>
              <a:t>This behavior is attributed to the following reasons:</a:t>
            </a:r>
          </a:p>
          <a:p>
            <a:pPr algn="just">
              <a:lnSpc>
                <a:spcPct val="100000"/>
              </a:lnSpc>
            </a:pPr>
            <a:r>
              <a:rPr lang="en-US" sz="1600" dirty="0">
                <a:latin typeface="Times New Roman" panose="02020503050405090304" pitchFamily="18" charset="0"/>
                <a:cs typeface="Times New Roman" panose="02020503050405090304" pitchFamily="18" charset="0"/>
              </a:rPr>
              <a:t>(a) Impala has a far more efficient I/O subsystem than Hive-MR and Hive-Tez, (b) Impala relies on its own long running, daemon processes on each node for query execution. (c) Impala’s query execution is pipelined as opposed to Hive- MR’s MapReduce-based query.</a:t>
            </a:r>
          </a:p>
          <a:p>
            <a:pPr algn="just">
              <a:lnSpc>
                <a:spcPct val="100000"/>
              </a:lnSpc>
            </a:pPr>
            <a:endParaRPr lang="en-US" sz="800" dirty="0">
              <a:latin typeface="Times New Roman" panose="02020503050405090304" pitchFamily="18" charset="0"/>
              <a:cs typeface="Times New Roman" panose="02020503050405090304" pitchFamily="18" charset="0"/>
            </a:endParaRPr>
          </a:p>
        </p:txBody>
      </p:sp>
      <p:pic>
        <p:nvPicPr>
          <p:cNvPr id="5" name="Picture 4" descr="Icon&#10;&#10;Description automatically generated"/>
          <p:cNvPicPr>
            <a:picLocks noChangeAspect="1"/>
          </p:cNvPicPr>
          <p:nvPr/>
        </p:nvPicPr>
        <p:blipFill>
          <a:blip r:embed="rId2"/>
          <a:stretch>
            <a:fillRect/>
          </a:stretch>
        </p:blipFill>
        <p:spPr>
          <a:xfrm>
            <a:off x="8442738" y="1285875"/>
            <a:ext cx="3746214" cy="5593769"/>
          </a:xfrm>
          <a:prstGeom prst="rect">
            <a:avLst/>
          </a:prstGeom>
        </p:spPr>
      </p:pic>
      <p:sp>
        <p:nvSpPr>
          <p:cNvPr id="41" name="Freeform: Shape 21"/>
          <p:cNvSpPr>
            <a:spLocks noGrp="1" noRot="1" noChangeAspect="1" noMove="1" noResize="1" noEditPoints="1" noAdjustHandles="1" noChangeArrowheads="1" noChangeShapeType="1" noTextEdit="1"/>
          </p:cNvSpPr>
          <p:nvPr/>
        </p:nvSpPr>
        <p:spPr>
          <a:xfrm flipH="1">
            <a:off x="7899042" y="5602884"/>
            <a:ext cx="4292956" cy="1255116"/>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2" name="Group 23"/>
          <p:cNvGrpSpPr>
            <a:grpSpLocks noGrp="1" noUngrp="1" noRot="1" noChangeAspect="1" noMove="1" noResize="1"/>
          </p:cNvGrpSpPr>
          <p:nvPr/>
        </p:nvGrpSpPr>
        <p:grpSpPr>
          <a:xfrm flipH="1">
            <a:off x="8891063" y="5736410"/>
            <a:ext cx="886141" cy="802496"/>
            <a:chOff x="10948005" y="3272152"/>
            <a:chExt cx="868640" cy="786648"/>
          </a:xfrm>
          <a:solidFill>
            <a:schemeClr val="accent6"/>
          </a:solidFill>
        </p:grpSpPr>
        <p:sp>
          <p:nvSpPr>
            <p:cNvPr id="43" name="Freeform: Shape 24"/>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4" name="Freeform: Shape 25"/>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26"/>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Graphic 12"/>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7" name="Graphic 15"/>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Graphic 15"/>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Freeform: Shape 30"/>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717" y="74428"/>
            <a:ext cx="10077557" cy="1339701"/>
          </a:xfrm>
        </p:spPr>
        <p:txBody>
          <a:bodyPr>
            <a:normAutofit fontScale="90000"/>
          </a:bodyPr>
          <a:lstStyle/>
          <a:p>
            <a:br>
              <a:rPr lang="en-US" sz="3200" b="1" dirty="0">
                <a:latin typeface="Times New Roman" panose="02020503050405090304" pitchFamily="18" charset="0"/>
                <a:cs typeface="Times New Roman" panose="02020503050405090304" pitchFamily="18" charset="0"/>
              </a:rPr>
            </a:br>
            <a:br>
              <a:rPr lang="en-US" sz="3200" b="1" dirty="0">
                <a:latin typeface="Times New Roman" panose="02020503050405090304" pitchFamily="18" charset="0"/>
                <a:cs typeface="Times New Roman" panose="02020503050405090304" pitchFamily="18" charset="0"/>
              </a:rPr>
            </a:br>
            <a:br>
              <a:rPr lang="en-US" sz="3200" b="1" dirty="0">
                <a:latin typeface="Times New Roman" panose="02020503050405090304" pitchFamily="18" charset="0"/>
                <a:cs typeface="Times New Roman" panose="02020503050405090304" pitchFamily="18" charset="0"/>
              </a:rPr>
            </a:br>
            <a:br>
              <a:rPr lang="en-US" sz="3200" b="1" dirty="0">
                <a:latin typeface="Times New Roman" panose="02020503050405090304" pitchFamily="18" charset="0"/>
                <a:cs typeface="Times New Roman" panose="02020503050405090304" pitchFamily="18" charset="0"/>
              </a:rPr>
            </a:br>
            <a:r>
              <a:rPr lang="en-US" sz="3200" b="1" dirty="0">
                <a:latin typeface="Times New Roman" panose="02020503050405090304" pitchFamily="18" charset="0"/>
                <a:cs typeface="Times New Roman" panose="02020503050405090304" pitchFamily="18" charset="0"/>
              </a:rPr>
              <a:t>Query behavior changes:</a:t>
            </a:r>
            <a:br>
              <a:rPr lang="en-US" sz="3200" b="1" dirty="0">
                <a:latin typeface="Times New Roman" panose="02020503050405090304" pitchFamily="18" charset="0"/>
                <a:cs typeface="Times New Roman" panose="02020503050405090304" pitchFamily="18" charset="0"/>
              </a:rPr>
            </a:br>
            <a:r>
              <a:rPr lang="en-US" sz="3200" b="1" dirty="0">
                <a:latin typeface="Times New Roman" panose="02020503050405090304" pitchFamily="18" charset="0"/>
                <a:cs typeface="Times New Roman" panose="02020503050405090304" pitchFamily="18" charset="0"/>
              </a:rPr>
              <a:t>Query 1</a:t>
            </a:r>
            <a:br>
              <a:rPr lang="en-US" sz="3200" b="1" dirty="0">
                <a:latin typeface="Times New Roman" panose="02020503050405090304" pitchFamily="18" charset="0"/>
                <a:cs typeface="Times New Roman" panose="02020503050405090304" pitchFamily="18" charset="0"/>
              </a:rPr>
            </a:br>
            <a:endParaRPr lang="en-US" sz="3200" b="1" dirty="0">
              <a:latin typeface="Times New Roman" panose="02020503050405090304" pitchFamily="18" charset="0"/>
              <a:cs typeface="Times New Roman" panose="02020503050405090304" pitchFamily="18" charset="0"/>
            </a:endParaRPr>
          </a:p>
        </p:txBody>
      </p:sp>
      <p:sp>
        <p:nvSpPr>
          <p:cNvPr id="3" name="Content Placeholder 2"/>
          <p:cNvSpPr>
            <a:spLocks noGrp="1"/>
          </p:cNvSpPr>
          <p:nvPr>
            <p:ph idx="1"/>
          </p:nvPr>
        </p:nvSpPr>
        <p:spPr>
          <a:xfrm>
            <a:off x="525717" y="1148317"/>
            <a:ext cx="11329585" cy="5452508"/>
          </a:xfrm>
        </p:spPr>
        <p:txBody>
          <a:bodyPr/>
          <a:lstStyle/>
          <a:p>
            <a:pPr algn="just"/>
            <a:r>
              <a:rPr lang="en-US" dirty="0"/>
              <a:t>The TPC-H Query 1 is a query that scans the </a:t>
            </a:r>
            <a:r>
              <a:rPr lang="en-US" u="sng" dirty="0"/>
              <a:t>lineitem</a:t>
            </a:r>
            <a:r>
              <a:rPr lang="en-US" dirty="0"/>
              <a:t> table, projects a few columns, performs an aggregation and sorts the final result.</a:t>
            </a:r>
          </a:p>
          <a:p>
            <a:pPr algn="just"/>
            <a:r>
              <a:rPr lang="en-US" dirty="0"/>
              <a:t>In </a:t>
            </a:r>
            <a:r>
              <a:rPr lang="en-US" b="1" dirty="0"/>
              <a:t>Hive-MR, </a:t>
            </a:r>
            <a:r>
              <a:rPr lang="en-US" dirty="0"/>
              <a:t>the query consists of two MapReduce jobs, </a:t>
            </a:r>
            <a:r>
              <a:rPr lang="en-US"/>
              <a:t>MR1 and MR2</a:t>
            </a:r>
            <a:r>
              <a:rPr lang="en-US" dirty="0"/>
              <a:t>. During the map phase,MR1 scans the lineitem table, applies the filtering predicate and performs a partial aggregation. In the reduce phase, it performs a global aggregation and stores the results in HDFS.</a:t>
            </a:r>
          </a:p>
          <a:p>
            <a:r>
              <a:rPr lang="en-US" b="1" dirty="0"/>
              <a:t>Impala</a:t>
            </a:r>
            <a:r>
              <a:rPr lang="en-US" dirty="0"/>
              <a:t> breaks the query into three fragments, namely F0, F1 and F2. F2 scans the </a:t>
            </a:r>
            <a:r>
              <a:rPr lang="en-US" u="sng" dirty="0"/>
              <a:t>lineitem</a:t>
            </a:r>
            <a:r>
              <a:rPr lang="en-US" dirty="0"/>
              <a:t> table and performs a partial aggregation.</a:t>
            </a:r>
          </a:p>
          <a:p>
            <a:pPr algn="just"/>
            <a:endParaRPr lang="en-US" dirty="0"/>
          </a:p>
          <a:p>
            <a:pPr algn="just"/>
            <a:endParaRPr lang="en-US" dirty="0"/>
          </a:p>
        </p:txBody>
      </p:sp>
      <p:pic>
        <p:nvPicPr>
          <p:cNvPr id="5" name="Picture 4" descr="Graphical user interface, application&#10;&#10;Description automatically generated"/>
          <p:cNvPicPr>
            <a:picLocks noChangeAspect="1"/>
          </p:cNvPicPr>
          <p:nvPr/>
        </p:nvPicPr>
        <p:blipFill>
          <a:blip r:embed="rId2"/>
          <a:stretch>
            <a:fillRect/>
          </a:stretch>
        </p:blipFill>
        <p:spPr>
          <a:xfrm>
            <a:off x="525717" y="4417163"/>
            <a:ext cx="11137900" cy="2057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7"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p:cNvSpPr>
            <a:spLocks noGrp="1"/>
          </p:cNvSpPr>
          <p:nvPr>
            <p:ph type="title"/>
          </p:nvPr>
        </p:nvSpPr>
        <p:spPr>
          <a:xfrm>
            <a:off x="414895" y="27431"/>
            <a:ext cx="4189965" cy="1191423"/>
          </a:xfrm>
        </p:spPr>
        <p:txBody>
          <a:bodyPr anchor="t">
            <a:normAutofit/>
          </a:bodyPr>
          <a:lstStyle/>
          <a:p>
            <a:pPr>
              <a:lnSpc>
                <a:spcPct val="90000"/>
              </a:lnSpc>
            </a:pPr>
            <a:r>
              <a:rPr lang="en-US" sz="2300" b="1" dirty="0">
                <a:latin typeface="Times New Roman" panose="02020503050405090304" pitchFamily="18" charset="0"/>
                <a:cs typeface="Times New Roman" panose="02020503050405090304" pitchFamily="18" charset="0"/>
              </a:rPr>
              <a:t>Query behavior changes:</a:t>
            </a:r>
            <a:br>
              <a:rPr lang="en-US" sz="2300" b="1" dirty="0">
                <a:latin typeface="Times New Roman" panose="02020503050405090304" pitchFamily="18" charset="0"/>
                <a:cs typeface="Times New Roman" panose="02020503050405090304" pitchFamily="18" charset="0"/>
              </a:rPr>
            </a:br>
            <a:r>
              <a:rPr lang="en-US" sz="2300" b="1" dirty="0">
                <a:latin typeface="Times New Roman" panose="02020503050405090304" pitchFamily="18" charset="0"/>
                <a:cs typeface="Times New Roman" panose="02020503050405090304" pitchFamily="18" charset="0"/>
              </a:rPr>
              <a:t>Query 17</a:t>
            </a:r>
            <a:br>
              <a:rPr lang="en-US" sz="2300" b="1" dirty="0">
                <a:latin typeface="Times New Roman" panose="02020503050405090304" pitchFamily="18" charset="0"/>
                <a:cs typeface="Times New Roman" panose="02020503050405090304" pitchFamily="18" charset="0"/>
              </a:rPr>
            </a:br>
            <a:endParaRPr lang="en-US" sz="2300" dirty="0"/>
          </a:p>
        </p:txBody>
      </p:sp>
      <p:grpSp>
        <p:nvGrpSpPr>
          <p:cNvPr id="38" name="Graphic 78"/>
          <p:cNvGrpSpPr>
            <a:grpSpLocks noGrp="1" noUngrp="1" noRot="1" noChangeAspect="1" noMove="1" noResize="1"/>
          </p:cNvGrpSpPr>
          <p:nvPr/>
        </p:nvGrpSpPr>
        <p:grpSpPr>
          <a:xfrm>
            <a:off x="6234840" y="776109"/>
            <a:ext cx="972241" cy="45718"/>
            <a:chOff x="4886325" y="3371754"/>
            <a:chExt cx="2418492" cy="113728"/>
          </a:xfrm>
          <a:solidFill>
            <a:schemeClr val="accent1"/>
          </a:solidFill>
        </p:grpSpPr>
        <p:sp>
          <p:nvSpPr>
            <p:cNvPr id="17"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9" name="Graphic 78"/>
            <p:cNvGrpSpPr/>
            <p:nvPr/>
          </p:nvGrpSpPr>
          <p:grpSpPr>
            <a:xfrm>
              <a:off x="4886709" y="3371754"/>
              <a:ext cx="2418108" cy="113728"/>
              <a:chOff x="4886709" y="3371754"/>
              <a:chExt cx="2418108" cy="113728"/>
            </a:xfrm>
            <a:grpFill/>
          </p:grpSpPr>
          <p:sp>
            <p:nvSpPr>
              <p:cNvPr id="40"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0"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1"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2"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p:cNvSpPr>
            <a:spLocks noGrp="1"/>
          </p:cNvSpPr>
          <p:nvPr>
            <p:ph idx="1"/>
          </p:nvPr>
        </p:nvSpPr>
        <p:spPr>
          <a:xfrm>
            <a:off x="4243818" y="843424"/>
            <a:ext cx="7405349" cy="3075524"/>
          </a:xfrm>
        </p:spPr>
        <p:txBody>
          <a:bodyPr>
            <a:noAutofit/>
          </a:bodyPr>
          <a:lstStyle/>
          <a:p>
            <a:pPr algn="just">
              <a:lnSpc>
                <a:spcPct val="100000"/>
              </a:lnSpc>
            </a:pPr>
            <a:r>
              <a:rPr lang="en-US" sz="1400" dirty="0">
                <a:latin typeface="Times New Roman" panose="02020503050405090304" pitchFamily="18" charset="0"/>
                <a:cs typeface="Times New Roman" panose="02020503050405090304" pitchFamily="18" charset="0"/>
              </a:rPr>
              <a:t>The TPC-H query 17 is about 2X faster in Impala than Hive-MR. Compared to other workload queries.</a:t>
            </a:r>
          </a:p>
          <a:p>
            <a:pPr algn="just">
              <a:lnSpc>
                <a:spcPct val="100000"/>
              </a:lnSpc>
            </a:pPr>
            <a:r>
              <a:rPr lang="en-US" sz="1400" dirty="0">
                <a:latin typeface="Times New Roman" panose="02020503050405090304" pitchFamily="18" charset="0"/>
                <a:cs typeface="Times New Roman" panose="02020503050405090304" pitchFamily="18" charset="0"/>
              </a:rPr>
              <a:t>Hive-MR generates an optimized query plan that consists of two MapReduce jobs only, namely MR1 and MR2.</a:t>
            </a:r>
          </a:p>
          <a:p>
            <a:pPr marL="342900" indent="-342900" algn="just">
              <a:lnSpc>
                <a:spcPct val="100000"/>
              </a:lnSpc>
              <a:buFont typeface="Arial" panose="020B0604020202090204" pitchFamily="34" charset="0"/>
              <a:buChar char="•"/>
            </a:pPr>
            <a:r>
              <a:rPr lang="en-US" sz="1400" dirty="0">
                <a:latin typeface="Times New Roman" panose="02020503050405090304" pitchFamily="18" charset="0"/>
                <a:cs typeface="Times New Roman" panose="02020503050405090304" pitchFamily="18" charset="0"/>
              </a:rPr>
              <a:t> In the map phase of MR1, the lineitem and part tables are scanned, In the reduce phase, a global aggregation on the lineitem table is performed.</a:t>
            </a:r>
          </a:p>
          <a:p>
            <a:pPr marL="342900" indent="-342900" algn="just">
              <a:lnSpc>
                <a:spcPct val="100000"/>
              </a:lnSpc>
              <a:buFont typeface="Arial" panose="020B0604020202090204" pitchFamily="34" charset="0"/>
              <a:buChar char="•"/>
            </a:pPr>
            <a:r>
              <a:rPr lang="en-US" sz="1400" dirty="0">
                <a:latin typeface="Times New Roman" panose="02020503050405090304" pitchFamily="18" charset="0"/>
                <a:cs typeface="Times New Roman" panose="02020503050405090304" pitchFamily="18" charset="0"/>
              </a:rPr>
              <a:t>The second MapReduce job, MR2, reads the output of MR1 and performs a global aggregation.</a:t>
            </a:r>
          </a:p>
          <a:p>
            <a:pPr algn="just">
              <a:lnSpc>
                <a:spcPct val="100000"/>
              </a:lnSpc>
            </a:pPr>
            <a:r>
              <a:rPr lang="en-US" sz="1400" dirty="0">
                <a:latin typeface="Times New Roman" panose="02020503050405090304" pitchFamily="18" charset="0"/>
                <a:cs typeface="Times New Roman" panose="02020503050405090304" pitchFamily="18" charset="0"/>
              </a:rPr>
              <a:t>Impala is not able to identify that the AGG1 and JOIN1 operations share a common input, and thus scans the lineitem table twice.</a:t>
            </a:r>
          </a:p>
          <a:p>
            <a:pPr marL="342900" indent="-342900" algn="just">
              <a:lnSpc>
                <a:spcPct val="100000"/>
              </a:lnSpc>
              <a:buFont typeface="Arial" panose="020B0604020202090204" pitchFamily="34" charset="0"/>
              <a:buChar char="•"/>
            </a:pPr>
            <a:r>
              <a:rPr lang="en-US" sz="1400" dirty="0">
                <a:latin typeface="Times New Roman" panose="02020503050405090304" pitchFamily="18" charset="0"/>
                <a:cs typeface="Times New Roman" panose="02020503050405090304" pitchFamily="18" charset="0"/>
              </a:rPr>
              <a:t>Impala breaks the query into 5 fragments (F0, F1, F2, F3 and F4).</a:t>
            </a:r>
          </a:p>
          <a:p>
            <a:pPr>
              <a:lnSpc>
                <a:spcPct val="100000"/>
              </a:lnSpc>
            </a:pPr>
            <a:endParaRPr lang="en-US" sz="1100" dirty="0">
              <a:latin typeface="Times New Roman" panose="02020503050405090304" pitchFamily="18" charset="0"/>
              <a:cs typeface="Times New Roman" panose="02020503050405090304" pitchFamily="18" charset="0"/>
            </a:endParaRPr>
          </a:p>
          <a:p>
            <a:pPr>
              <a:lnSpc>
                <a:spcPct val="100000"/>
              </a:lnSpc>
            </a:pPr>
            <a:endParaRPr lang="en-US" sz="1100" dirty="0">
              <a:latin typeface="Times New Roman" panose="02020503050405090304" pitchFamily="18" charset="0"/>
              <a:cs typeface="Times New Roman" panose="02020503050405090304" pitchFamily="18" charset="0"/>
            </a:endParaRPr>
          </a:p>
          <a:p>
            <a:pPr>
              <a:lnSpc>
                <a:spcPct val="100000"/>
              </a:lnSpc>
            </a:pPr>
            <a:endParaRPr lang="en-US" sz="1100" dirty="0">
              <a:latin typeface="Times New Roman" panose="02020503050405090304" pitchFamily="18" charset="0"/>
              <a:cs typeface="Times New Roman" panose="02020503050405090304" pitchFamily="18" charset="0"/>
            </a:endParaRPr>
          </a:p>
          <a:p>
            <a:pPr>
              <a:lnSpc>
                <a:spcPct val="100000"/>
              </a:lnSpc>
            </a:pPr>
            <a:endParaRPr lang="en-US" sz="1100" dirty="0">
              <a:latin typeface="Times New Roman" panose="02020503050405090304" pitchFamily="18" charset="0"/>
              <a:cs typeface="Times New Roman" panose="02020503050405090304" pitchFamily="18" charset="0"/>
            </a:endParaRPr>
          </a:p>
          <a:p>
            <a:pPr>
              <a:lnSpc>
                <a:spcPct val="100000"/>
              </a:lnSpc>
            </a:pPr>
            <a:endParaRPr lang="en-US" sz="1100" dirty="0">
              <a:latin typeface="Times New Roman" panose="02020503050405090304" pitchFamily="18" charset="0"/>
              <a:cs typeface="Times New Roman" panose="02020503050405090304" pitchFamily="18" charset="0"/>
            </a:endParaRPr>
          </a:p>
          <a:p>
            <a:pPr>
              <a:lnSpc>
                <a:spcPct val="100000"/>
              </a:lnSpc>
            </a:pPr>
            <a:endParaRPr lang="en-US" sz="1100" dirty="0">
              <a:latin typeface="Times New Roman" panose="02020503050405090304" pitchFamily="18" charset="0"/>
              <a:cs typeface="Times New Roman" panose="02020503050405090304" pitchFamily="18" charset="0"/>
            </a:endParaRPr>
          </a:p>
        </p:txBody>
      </p:sp>
      <p:pic>
        <p:nvPicPr>
          <p:cNvPr id="5" name="Picture 4" descr="Diagram&#10;&#10;Description automatically generated"/>
          <p:cNvPicPr>
            <a:picLocks noChangeAspect="1"/>
          </p:cNvPicPr>
          <p:nvPr/>
        </p:nvPicPr>
        <p:blipFill>
          <a:blip r:embed="rId2"/>
          <a:stretch>
            <a:fillRect/>
          </a:stretch>
        </p:blipFill>
        <p:spPr>
          <a:xfrm>
            <a:off x="655388" y="1500188"/>
            <a:ext cx="3305061" cy="4685984"/>
          </a:xfrm>
          <a:prstGeom prst="rect">
            <a:avLst/>
          </a:prstGeom>
        </p:spPr>
      </p:pic>
      <p:pic>
        <p:nvPicPr>
          <p:cNvPr id="9" name="Picture 8" descr="Table&#10;&#10;Description automatically generated"/>
          <p:cNvPicPr>
            <a:picLocks noChangeAspect="1"/>
          </p:cNvPicPr>
          <p:nvPr/>
        </p:nvPicPr>
        <p:blipFill>
          <a:blip r:embed="rId3"/>
          <a:stretch>
            <a:fillRect/>
          </a:stretch>
        </p:blipFill>
        <p:spPr>
          <a:xfrm>
            <a:off x="4101531" y="4319268"/>
            <a:ext cx="3564401" cy="1862398"/>
          </a:xfrm>
          <a:prstGeom prst="rect">
            <a:avLst/>
          </a:prstGeom>
        </p:spPr>
      </p:pic>
      <p:pic>
        <p:nvPicPr>
          <p:cNvPr id="7" name="Picture 6" descr="Table&#10;&#10;Description automatically generated"/>
          <p:cNvPicPr>
            <a:picLocks noChangeAspect="1"/>
          </p:cNvPicPr>
          <p:nvPr/>
        </p:nvPicPr>
        <p:blipFill>
          <a:blip r:embed="rId4"/>
          <a:stretch>
            <a:fillRect/>
          </a:stretch>
        </p:blipFill>
        <p:spPr>
          <a:xfrm>
            <a:off x="7735035" y="3709590"/>
            <a:ext cx="3564401" cy="1757752"/>
          </a:xfrm>
          <a:prstGeom prst="rect">
            <a:avLst/>
          </a:prstGeom>
        </p:spPr>
      </p:pic>
      <p:sp>
        <p:nvSpPr>
          <p:cNvPr id="43" name="Freeform: Shape 23"/>
          <p:cNvSpPr>
            <a:spLocks noGrp="1" noRot="1" noChangeAspect="1" noMove="1" noResize="1" noEditPoints="1" noAdjustHandles="1" noChangeArrowheads="1" noChangeShapeType="1" noTextEdit="1"/>
          </p:cNvSpPr>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4" name="Group 25"/>
          <p:cNvGrpSpPr>
            <a:grpSpLocks noGrp="1" noUngrp="1" noRot="1" noChangeAspect="1" noMove="1" noResize="1"/>
          </p:cNvGrpSpPr>
          <p:nvPr/>
        </p:nvGrpSpPr>
        <p:grpSpPr>
          <a:xfrm flipV="1">
            <a:off x="10732601" y="5351135"/>
            <a:ext cx="886141" cy="802496"/>
            <a:chOff x="10948005" y="3272152"/>
            <a:chExt cx="868640" cy="786648"/>
          </a:xfrm>
          <a:solidFill>
            <a:schemeClr val="accent1"/>
          </a:solidFill>
        </p:grpSpPr>
        <p:sp>
          <p:nvSpPr>
            <p:cNvPr id="27" name="Freeform: Shape 26"/>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27"/>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Freeform: Shape 28"/>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Graphic 12"/>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8" name="Graphic 15"/>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Graphic 15"/>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0" name="Freeform: Shape 32"/>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p:cNvSpPr>
            <a:spLocks noGrp="1"/>
          </p:cNvSpPr>
          <p:nvPr>
            <p:ph type="title"/>
          </p:nvPr>
        </p:nvSpPr>
        <p:spPr>
          <a:xfrm>
            <a:off x="394418" y="85922"/>
            <a:ext cx="5374902" cy="1437486"/>
          </a:xfrm>
        </p:spPr>
        <p:txBody>
          <a:bodyPr anchor="t">
            <a:normAutofit/>
          </a:bodyPr>
          <a:lstStyle/>
          <a:p>
            <a:r>
              <a:rPr lang="en-US" b="1" dirty="0">
                <a:latin typeface="Times New Roman" panose="02020503050405090304" pitchFamily="18" charset="0"/>
                <a:cs typeface="Times New Roman" panose="02020503050405090304" pitchFamily="18" charset="0"/>
              </a:rPr>
              <a:t>Query behavior changes:</a:t>
            </a:r>
            <a:br>
              <a:rPr lang="en-US" b="1" dirty="0">
                <a:latin typeface="Times New Roman" panose="02020503050405090304" pitchFamily="18" charset="0"/>
                <a:cs typeface="Times New Roman" panose="02020503050405090304" pitchFamily="18" charset="0"/>
              </a:rPr>
            </a:br>
            <a:r>
              <a:rPr lang="en-US" b="1" dirty="0">
                <a:latin typeface="Times New Roman" panose="02020503050405090304" pitchFamily="18" charset="0"/>
                <a:cs typeface="Times New Roman" panose="02020503050405090304" pitchFamily="18" charset="0"/>
              </a:rPr>
              <a:t>Query 22</a:t>
            </a:r>
            <a:endParaRPr lang="en-US" dirty="0"/>
          </a:p>
        </p:txBody>
      </p:sp>
      <p:grpSp>
        <p:nvGrpSpPr>
          <p:cNvPr id="16" name="Graphic 78"/>
          <p:cNvGrpSpPr>
            <a:grpSpLocks noGrp="1" noUngrp="1" noRot="1" noChangeAspect="1" noMove="1" noResize="1"/>
          </p:cNvGrpSpPr>
          <p:nvPr/>
        </p:nvGrpSpPr>
        <p:grpSpPr>
          <a:xfrm>
            <a:off x="6234840" y="776109"/>
            <a:ext cx="972241" cy="45718"/>
            <a:chOff x="4886325" y="3371754"/>
            <a:chExt cx="2418492" cy="113728"/>
          </a:xfrm>
          <a:solidFill>
            <a:schemeClr val="accent1"/>
          </a:solidFill>
        </p:grpSpPr>
        <p:sp>
          <p:nvSpPr>
            <p:cNvPr id="17"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8" name="Graphic 78"/>
            <p:cNvGrpSpPr/>
            <p:nvPr/>
          </p:nvGrpSpPr>
          <p:grpSpPr>
            <a:xfrm>
              <a:off x="4886709" y="3371754"/>
              <a:ext cx="2418108" cy="113728"/>
              <a:chOff x="4886709" y="3371754"/>
              <a:chExt cx="2418108" cy="113728"/>
            </a:xfrm>
            <a:grpFill/>
          </p:grpSpPr>
          <p:sp>
            <p:nvSpPr>
              <p:cNvPr id="19"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0"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1"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2"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p:cNvSpPr>
            <a:spLocks noGrp="1"/>
          </p:cNvSpPr>
          <p:nvPr>
            <p:ph idx="1"/>
          </p:nvPr>
        </p:nvSpPr>
        <p:spPr>
          <a:xfrm>
            <a:off x="4221420" y="1114690"/>
            <a:ext cx="7427748" cy="2766712"/>
          </a:xfrm>
        </p:spPr>
        <p:txBody>
          <a:bodyPr>
            <a:noAutofit/>
          </a:bodyPr>
          <a:lstStyle/>
          <a:p>
            <a:pPr>
              <a:lnSpc>
                <a:spcPct val="100000"/>
              </a:lnSpc>
            </a:pPr>
            <a:r>
              <a:rPr lang="en-US" sz="1400" dirty="0">
                <a:latin typeface="Times New Roman" panose="02020503050405090304" pitchFamily="18" charset="0"/>
                <a:cs typeface="Times New Roman" panose="02020503050405090304" pitchFamily="18" charset="0"/>
              </a:rPr>
              <a:t>Query 22 is the query with the most significant performance gain in Impala compared to Hive-MR (15X when using the snappy compressed Parquet format).</a:t>
            </a:r>
          </a:p>
          <a:p>
            <a:pPr>
              <a:lnSpc>
                <a:spcPct val="100000"/>
              </a:lnSpc>
            </a:pPr>
            <a:r>
              <a:rPr lang="en-US" sz="1400" dirty="0">
                <a:latin typeface="Times New Roman" panose="02020503050405090304" pitchFamily="18" charset="0"/>
                <a:cs typeface="Times New Roman" panose="02020503050405090304" pitchFamily="18" charset="0"/>
              </a:rPr>
              <a:t>Hive-MR uses 7 MapReduce jobs for this query. All had similar behavior</a:t>
            </a:r>
          </a:p>
          <a:p>
            <a:pPr marL="285750" indent="-285750">
              <a:lnSpc>
                <a:spcPct val="100000"/>
              </a:lnSpc>
              <a:buFont typeface="Arial" panose="020B0604020202090204" pitchFamily="34" charset="0"/>
              <a:buChar char="•"/>
            </a:pPr>
            <a:r>
              <a:rPr lang="en-US" sz="1400" dirty="0">
                <a:latin typeface="Times New Roman" panose="02020503050405090304" pitchFamily="18" charset="0"/>
                <a:cs typeface="Times New Roman" panose="02020503050405090304" pitchFamily="18" charset="0"/>
              </a:rPr>
              <a:t>Analysis shows that the time difference between the TXT format and the snappy compressed ORC file is due to increased scan time of the two tables</a:t>
            </a:r>
          </a:p>
          <a:p>
            <a:pPr>
              <a:lnSpc>
                <a:spcPct val="100000"/>
              </a:lnSpc>
            </a:pPr>
            <a:r>
              <a:rPr lang="en-US" sz="1400" dirty="0">
                <a:latin typeface="Times New Roman" panose="02020503050405090304" pitchFamily="18" charset="0"/>
                <a:cs typeface="Times New Roman" panose="02020503050405090304" pitchFamily="18" charset="0"/>
              </a:rPr>
              <a:t>Impala is faster than Hive-MR in each sub-query, with speedups ranging from 7X to 20.5X</a:t>
            </a:r>
          </a:p>
          <a:p>
            <a:pPr marL="285750" indent="-285750">
              <a:lnSpc>
                <a:spcPct val="100000"/>
              </a:lnSpc>
              <a:buFont typeface="Arial" panose="020B0604020202090204" pitchFamily="34" charset="0"/>
              <a:buChar char="•"/>
            </a:pPr>
            <a:r>
              <a:rPr lang="en-US" sz="1400" dirty="0">
                <a:latin typeface="Times New Roman" panose="02020503050405090304" pitchFamily="18" charset="0"/>
                <a:cs typeface="Times New Roman" panose="02020503050405090304" pitchFamily="18" charset="0"/>
              </a:rPr>
              <a:t>This performance gap is mainly attributed to the fact that Impala has a more efficient I/O subsystem.</a:t>
            </a:r>
          </a:p>
          <a:p>
            <a:pPr marL="285750" indent="-285750">
              <a:lnSpc>
                <a:spcPct val="100000"/>
              </a:lnSpc>
              <a:buFont typeface="Arial" panose="020B0604020202090204" pitchFamily="34" charset="0"/>
              <a:buChar char="•"/>
            </a:pPr>
            <a:r>
              <a:rPr lang="en-US" sz="1400" dirty="0">
                <a:latin typeface="Times New Roman" panose="02020503050405090304" pitchFamily="18" charset="0"/>
                <a:cs typeface="Times New Roman" panose="02020503050405090304" pitchFamily="18" charset="0"/>
              </a:rPr>
              <a:t>Impala breaks sub-query S3 into 7 fragments.</a:t>
            </a:r>
          </a:p>
          <a:p>
            <a:pPr>
              <a:lnSpc>
                <a:spcPct val="100000"/>
              </a:lnSpc>
            </a:pPr>
            <a:endParaRPr lang="en-US" sz="1400" dirty="0">
              <a:latin typeface="Times New Roman" panose="02020503050405090304" pitchFamily="18" charset="0"/>
              <a:cs typeface="Times New Roman" panose="02020503050405090304" pitchFamily="18" charset="0"/>
            </a:endParaRPr>
          </a:p>
          <a:p>
            <a:pPr>
              <a:lnSpc>
                <a:spcPct val="100000"/>
              </a:lnSpc>
            </a:pPr>
            <a:endParaRPr lang="en-US" sz="1400" dirty="0">
              <a:latin typeface="Times New Roman" panose="02020503050405090304" pitchFamily="18" charset="0"/>
              <a:cs typeface="Times New Roman" panose="02020503050405090304" pitchFamily="18" charset="0"/>
            </a:endParaRPr>
          </a:p>
          <a:p>
            <a:pPr>
              <a:lnSpc>
                <a:spcPct val="100000"/>
              </a:lnSpc>
            </a:pPr>
            <a:endParaRPr lang="en-US" sz="1400" dirty="0">
              <a:latin typeface="Times New Roman" panose="02020503050405090304" pitchFamily="18" charset="0"/>
              <a:cs typeface="Times New Roman" panose="02020503050405090304" pitchFamily="18" charset="0"/>
            </a:endParaRPr>
          </a:p>
        </p:txBody>
      </p:sp>
      <p:pic>
        <p:nvPicPr>
          <p:cNvPr id="9" name="Picture 8" descr="Diagram&#10;&#10;Description automatically generated"/>
          <p:cNvPicPr>
            <a:picLocks noChangeAspect="1"/>
          </p:cNvPicPr>
          <p:nvPr/>
        </p:nvPicPr>
        <p:blipFill>
          <a:blip r:embed="rId2"/>
          <a:stretch>
            <a:fillRect/>
          </a:stretch>
        </p:blipFill>
        <p:spPr>
          <a:xfrm>
            <a:off x="762454" y="1414463"/>
            <a:ext cx="3090929" cy="4771709"/>
          </a:xfrm>
          <a:prstGeom prst="rect">
            <a:avLst/>
          </a:prstGeom>
        </p:spPr>
      </p:pic>
      <p:pic>
        <p:nvPicPr>
          <p:cNvPr id="7" name="Picture 6" descr="Table&#10;&#10;Description automatically generated"/>
          <p:cNvPicPr>
            <a:picLocks noChangeAspect="1"/>
          </p:cNvPicPr>
          <p:nvPr/>
        </p:nvPicPr>
        <p:blipFill>
          <a:blip r:embed="rId3"/>
          <a:stretch>
            <a:fillRect/>
          </a:stretch>
        </p:blipFill>
        <p:spPr>
          <a:xfrm>
            <a:off x="4056063" y="4115059"/>
            <a:ext cx="3564401" cy="2071113"/>
          </a:xfrm>
          <a:prstGeom prst="rect">
            <a:avLst/>
          </a:prstGeom>
        </p:spPr>
      </p:pic>
      <p:pic>
        <p:nvPicPr>
          <p:cNvPr id="5" name="Picture 4" descr="Table&#10;&#10;Description automatically generated"/>
          <p:cNvPicPr>
            <a:picLocks noChangeAspect="1"/>
          </p:cNvPicPr>
          <p:nvPr/>
        </p:nvPicPr>
        <p:blipFill>
          <a:blip r:embed="rId4"/>
          <a:stretch>
            <a:fillRect/>
          </a:stretch>
        </p:blipFill>
        <p:spPr>
          <a:xfrm>
            <a:off x="8077870" y="4115059"/>
            <a:ext cx="3564401" cy="1399026"/>
          </a:xfrm>
          <a:prstGeom prst="rect">
            <a:avLst/>
          </a:prstGeom>
        </p:spPr>
      </p:pic>
      <p:sp>
        <p:nvSpPr>
          <p:cNvPr id="24" name="Freeform: Shape 23"/>
          <p:cNvSpPr>
            <a:spLocks noGrp="1" noRot="1" noChangeAspect="1" noMove="1" noResize="1" noEditPoints="1" noAdjustHandles="1" noChangeArrowheads="1" noChangeShapeType="1" noTextEdit="1"/>
          </p:cNvSpPr>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6" name="Group 25"/>
          <p:cNvGrpSpPr>
            <a:grpSpLocks noGrp="1" noUngrp="1" noRot="1" noChangeAspect="1" noMove="1" noResize="1"/>
          </p:cNvGrpSpPr>
          <p:nvPr/>
        </p:nvGrpSpPr>
        <p:grpSpPr>
          <a:xfrm flipV="1">
            <a:off x="10732601" y="5351135"/>
            <a:ext cx="886141" cy="802496"/>
            <a:chOff x="10948005" y="3272152"/>
            <a:chExt cx="868640" cy="786648"/>
          </a:xfrm>
          <a:solidFill>
            <a:schemeClr val="accent1"/>
          </a:solidFill>
        </p:grpSpPr>
        <p:sp>
          <p:nvSpPr>
            <p:cNvPr id="27" name="Freeform: Shape 26"/>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Freeform: Shape 27"/>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9" name="Freeform: Shape 28"/>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30" name="Graphic 12"/>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31" name="Graphic 15"/>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2" name="Graphic 15"/>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3" name="Freeform: Shape 32"/>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p:cNvSpPr>
            <a:spLocks noGrp="1"/>
          </p:cNvSpPr>
          <p:nvPr>
            <p:ph type="title"/>
          </p:nvPr>
        </p:nvSpPr>
        <p:spPr>
          <a:xfrm>
            <a:off x="525718" y="775403"/>
            <a:ext cx="5512288" cy="1835608"/>
          </a:xfrm>
        </p:spPr>
        <p:txBody>
          <a:bodyPr anchor="t">
            <a:normAutofit/>
          </a:bodyPr>
          <a:lstStyle/>
          <a:p>
            <a:r>
              <a:rPr lang="en-US" b="1" dirty="0">
                <a:latin typeface="Times New Roman" panose="02020503050405090304" pitchFamily="18" charset="0"/>
                <a:cs typeface="Times New Roman" panose="02020503050405090304" pitchFamily="18" charset="0"/>
              </a:rPr>
              <a:t>Effectiveness of Runtime Code Generation in Impala</a:t>
            </a:r>
            <a:br>
              <a:rPr lang="en-US" b="1" dirty="0">
                <a:latin typeface="Times New Roman" panose="02020503050405090304" pitchFamily="18" charset="0"/>
                <a:cs typeface="Times New Roman" panose="02020503050405090304" pitchFamily="18" charset="0"/>
              </a:rPr>
            </a:br>
            <a:endParaRPr lang="en-US" b="1" dirty="0">
              <a:latin typeface="Times New Roman" panose="02020503050405090304" pitchFamily="18" charset="0"/>
              <a:cs typeface="Times New Roman" panose="02020503050405090304" pitchFamily="18" charset="0"/>
            </a:endParaRPr>
          </a:p>
        </p:txBody>
      </p:sp>
      <p:grpSp>
        <p:nvGrpSpPr>
          <p:cNvPr id="12" name="Graphic 78"/>
          <p:cNvGrpSpPr>
            <a:grpSpLocks noGrp="1" noUngrp="1" noRot="1" noChangeAspect="1" noMove="1" noResize="1"/>
          </p:cNvGrpSpPr>
          <p:nvPr/>
        </p:nvGrpSpPr>
        <p:grpSpPr>
          <a:xfrm>
            <a:off x="6563724" y="776109"/>
            <a:ext cx="972241" cy="45718"/>
            <a:chOff x="4886325" y="3371754"/>
            <a:chExt cx="2418492" cy="113728"/>
          </a:xfrm>
          <a:solidFill>
            <a:schemeClr val="accent1"/>
          </a:solidFill>
        </p:grpSpPr>
        <p:sp>
          <p:nvSpPr>
            <p:cNvPr id="13"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 name="Graphic 78"/>
            <p:cNvGrpSpPr/>
            <p:nvPr/>
          </p:nvGrpSpPr>
          <p:grpSpPr>
            <a:xfrm>
              <a:off x="4886709" y="3371754"/>
              <a:ext cx="2418108" cy="113728"/>
              <a:chOff x="4886709" y="3371754"/>
              <a:chExt cx="2418108" cy="113728"/>
            </a:xfrm>
            <a:grpFill/>
          </p:grpSpPr>
          <p:sp>
            <p:nvSpPr>
              <p:cNvPr id="15"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7"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8"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5" name="Picture 4" descr="Chart&#10;&#10;Description automatically generated"/>
          <p:cNvPicPr>
            <a:picLocks noChangeAspect="1"/>
          </p:cNvPicPr>
          <p:nvPr/>
        </p:nvPicPr>
        <p:blipFill>
          <a:blip r:embed="rId2"/>
          <a:stretch>
            <a:fillRect/>
          </a:stretch>
        </p:blipFill>
        <p:spPr>
          <a:xfrm>
            <a:off x="518452" y="3381418"/>
            <a:ext cx="5598213" cy="2351249"/>
          </a:xfrm>
          <a:prstGeom prst="rect">
            <a:avLst/>
          </a:prstGeom>
        </p:spPr>
      </p:pic>
      <p:sp>
        <p:nvSpPr>
          <p:cNvPr id="3" name="Content Placeholder 2"/>
          <p:cNvSpPr>
            <a:spLocks noGrp="1"/>
          </p:cNvSpPr>
          <p:nvPr>
            <p:ph idx="1"/>
          </p:nvPr>
        </p:nvSpPr>
        <p:spPr>
          <a:xfrm>
            <a:off x="6444040" y="1114691"/>
            <a:ext cx="4159233" cy="5144455"/>
          </a:xfrm>
        </p:spPr>
        <p:txBody>
          <a:bodyPr>
            <a:normAutofit/>
          </a:bodyPr>
          <a:lstStyle/>
          <a:p>
            <a:pPr algn="just">
              <a:lnSpc>
                <a:spcPct val="100000"/>
              </a:lnSpc>
            </a:pPr>
            <a:r>
              <a:rPr lang="en-US" sz="1600" dirty="0"/>
              <a:t>One of the features of Impala is its ability to generate code at runtime to improve CPU efficiency and query execution times.</a:t>
            </a:r>
          </a:p>
          <a:p>
            <a:pPr algn="just">
              <a:lnSpc>
                <a:spcPct val="100000"/>
              </a:lnSpc>
            </a:pPr>
            <a:r>
              <a:rPr lang="en-US" sz="1600" dirty="0"/>
              <a:t>With runtime code generation enabled, the query execution time improves by about 1.3 for all the queries combined.</a:t>
            </a:r>
          </a:p>
          <a:p>
            <a:pPr algn="just">
              <a:lnSpc>
                <a:spcPct val="100000"/>
              </a:lnSpc>
            </a:pPr>
            <a:r>
              <a:rPr lang="en-US" sz="1600" dirty="0"/>
              <a:t>TPC-H Query 1 benefits the most from code generation, improving by 5.5X. The remaining queries see benefits up to 1.75X</a:t>
            </a:r>
          </a:p>
          <a:p>
            <a:pPr algn="just">
              <a:lnSpc>
                <a:spcPct val="100000"/>
              </a:lnSpc>
            </a:pPr>
            <a:endParaRPr lang="en-US" sz="1600" dirty="0"/>
          </a:p>
          <a:p>
            <a:pPr algn="just">
              <a:lnSpc>
                <a:spcPct val="100000"/>
              </a:lnSpc>
            </a:pPr>
            <a:r>
              <a:rPr lang="en-US" sz="1600" dirty="0"/>
              <a:t>From the results presented in Figure, we conclude that runtime code generation generally improves overall performance. However, the benefit of code generation varies for different queries.</a:t>
            </a:r>
          </a:p>
          <a:p>
            <a:pPr algn="just">
              <a:lnSpc>
                <a:spcPct val="100000"/>
              </a:lnSpc>
            </a:pPr>
            <a:endParaRPr lang="en-US" sz="1600" dirty="0"/>
          </a:p>
        </p:txBody>
      </p:sp>
      <p:sp>
        <p:nvSpPr>
          <p:cNvPr id="20" name="Freeform: Shape 19"/>
          <p:cNvSpPr>
            <a:spLocks noGrp="1" noRot="1" noChangeAspect="1" noMove="1" noResize="1" noEditPoints="1" noAdjustHandles="1" noChangeArrowheads="1" noChangeShapeType="1" noTextEdit="1"/>
          </p:cNvSpPr>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2" name="Group 21"/>
          <p:cNvGrpSpPr>
            <a:grpSpLocks noGrp="1" noUngrp="1" noRot="1" noChangeAspect="1" noMove="1" noResize="1"/>
          </p:cNvGrpSpPr>
          <p:nvPr/>
        </p:nvGrpSpPr>
        <p:grpSpPr>
          <a:xfrm flipV="1">
            <a:off x="10732601" y="5351135"/>
            <a:ext cx="886141" cy="802496"/>
            <a:chOff x="10948005" y="3272152"/>
            <a:chExt cx="868640" cy="786648"/>
          </a:xfrm>
          <a:solidFill>
            <a:schemeClr val="accent1"/>
          </a:solidFill>
        </p:grpSpPr>
        <p:sp>
          <p:nvSpPr>
            <p:cNvPr id="23" name="Freeform: Shape 22"/>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Freeform: Shape 23"/>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Graphic 12"/>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7" name="Graphic 15"/>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8" name="Graphic 15"/>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Freeform: Shape 28"/>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p:cNvSpPr>
            <a:spLocks noGrp="1"/>
          </p:cNvSpPr>
          <p:nvPr>
            <p:ph type="title"/>
          </p:nvPr>
        </p:nvSpPr>
        <p:spPr>
          <a:xfrm>
            <a:off x="525718" y="775403"/>
            <a:ext cx="5512288" cy="1835608"/>
          </a:xfrm>
        </p:spPr>
        <p:txBody>
          <a:bodyPr anchor="t">
            <a:normAutofit/>
          </a:bodyPr>
          <a:lstStyle/>
          <a:p>
            <a:pPr>
              <a:lnSpc>
                <a:spcPct val="90000"/>
              </a:lnSpc>
            </a:pPr>
            <a:r>
              <a:rPr lang="en-US" sz="3100"/>
              <a:t>TPC-DS (</a:t>
            </a:r>
            <a:r>
              <a:rPr lang="en-US" sz="3100" b="1" i="0"/>
              <a:t>Decision Support Benchmark)</a:t>
            </a:r>
            <a:br>
              <a:rPr lang="en-US" sz="3100"/>
            </a:br>
            <a:r>
              <a:rPr lang="en-US" sz="3100"/>
              <a:t>Inspired Workloads</a:t>
            </a:r>
            <a:br>
              <a:rPr lang="en-US" sz="3100"/>
            </a:br>
            <a:endParaRPr lang="en-US" sz="3100"/>
          </a:p>
        </p:txBody>
      </p:sp>
      <p:grpSp>
        <p:nvGrpSpPr>
          <p:cNvPr id="12" name="Graphic 78"/>
          <p:cNvGrpSpPr>
            <a:grpSpLocks noGrp="1" noUngrp="1" noRot="1" noChangeAspect="1" noMove="1" noResize="1"/>
          </p:cNvGrpSpPr>
          <p:nvPr/>
        </p:nvGrpSpPr>
        <p:grpSpPr>
          <a:xfrm>
            <a:off x="6563724" y="776109"/>
            <a:ext cx="972241" cy="45718"/>
            <a:chOff x="4886325" y="3371754"/>
            <a:chExt cx="2418492" cy="113728"/>
          </a:xfrm>
          <a:solidFill>
            <a:schemeClr val="accent1"/>
          </a:solidFill>
        </p:grpSpPr>
        <p:sp>
          <p:nvSpPr>
            <p:cNvPr id="13"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4" name="Graphic 78"/>
            <p:cNvGrpSpPr/>
            <p:nvPr/>
          </p:nvGrpSpPr>
          <p:grpSpPr>
            <a:xfrm>
              <a:off x="4886709" y="3371754"/>
              <a:ext cx="2418108" cy="113728"/>
              <a:chOff x="4886709" y="3371754"/>
              <a:chExt cx="2418108" cy="113728"/>
            </a:xfrm>
            <a:grpFill/>
          </p:grpSpPr>
          <p:sp>
            <p:nvSpPr>
              <p:cNvPr id="15"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6"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7"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18"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5" name="Picture 4" descr="Chart&#10;&#10;Description automatically generated"/>
          <p:cNvPicPr>
            <a:picLocks noChangeAspect="1"/>
          </p:cNvPicPr>
          <p:nvPr/>
        </p:nvPicPr>
        <p:blipFill>
          <a:blip r:embed="rId2"/>
          <a:stretch>
            <a:fillRect/>
          </a:stretch>
        </p:blipFill>
        <p:spPr>
          <a:xfrm>
            <a:off x="518452" y="3486385"/>
            <a:ext cx="5598213" cy="2141316"/>
          </a:xfrm>
          <a:prstGeom prst="rect">
            <a:avLst/>
          </a:prstGeom>
        </p:spPr>
      </p:pic>
      <p:sp>
        <p:nvSpPr>
          <p:cNvPr id="3" name="Content Placeholder 2"/>
          <p:cNvSpPr>
            <a:spLocks noGrp="1"/>
          </p:cNvSpPr>
          <p:nvPr>
            <p:ph idx="1"/>
          </p:nvPr>
        </p:nvSpPr>
        <p:spPr>
          <a:xfrm>
            <a:off x="6274005" y="1114691"/>
            <a:ext cx="5682323" cy="5144455"/>
          </a:xfrm>
        </p:spPr>
        <p:txBody>
          <a:bodyPr>
            <a:normAutofit/>
          </a:bodyPr>
          <a:lstStyle/>
          <a:p>
            <a:pPr marL="285750" indent="-285750" algn="just">
              <a:lnSpc>
                <a:spcPct val="100000"/>
              </a:lnSpc>
              <a:buFont typeface="Arial" panose="020B0604020202090204" pitchFamily="34" charset="0"/>
              <a:buChar char="•"/>
            </a:pPr>
            <a:r>
              <a:rPr lang="en-US" sz="1800" dirty="0">
                <a:latin typeface="Times New Roman" panose="02020503050405090304" pitchFamily="18" charset="0"/>
                <a:cs typeface="Times New Roman" panose="02020503050405090304" pitchFamily="18" charset="0"/>
              </a:rPr>
              <a:t>Comparison  Hive-MR and Impala on the cluster setup.</a:t>
            </a:r>
          </a:p>
          <a:p>
            <a:pPr marL="285750" indent="-285750" algn="just">
              <a:lnSpc>
                <a:spcPct val="100000"/>
              </a:lnSpc>
              <a:buFont typeface="Arial" panose="020B0604020202090204" pitchFamily="34" charset="0"/>
              <a:buChar char="•"/>
            </a:pPr>
            <a:r>
              <a:rPr lang="en-US" sz="1800" dirty="0">
                <a:latin typeface="Times New Roman" panose="02020503050405090304" pitchFamily="18" charset="0"/>
                <a:cs typeface="Times New Roman" panose="02020503050405090304" pitchFamily="18" charset="0"/>
              </a:rPr>
              <a:t>In this, experimental setup we use 20 compute nodes connected through a 10Gbit Ethernet switch as opposed to the setup used by the Impala developers which consists of 5 compute nodes connected through a 1Gbit Ethernet switch.</a:t>
            </a:r>
          </a:p>
          <a:p>
            <a:pPr marL="285750" indent="-285750" algn="just">
              <a:lnSpc>
                <a:spcPct val="100000"/>
              </a:lnSpc>
              <a:buFont typeface="Arial" panose="020B0604020202090204" pitchFamily="34" charset="0"/>
              <a:buChar char="•"/>
            </a:pPr>
            <a:r>
              <a:rPr lang="en-US" sz="1800" dirty="0">
                <a:latin typeface="Times New Roman" panose="02020503050405090304" pitchFamily="18" charset="0"/>
                <a:cs typeface="Times New Roman" panose="02020503050405090304" pitchFamily="18" charset="0"/>
              </a:rPr>
              <a:t>The workload (TPC-DS inspired workload 1) consists of 20 queries which access a single fact table and six-dimension tables. Thus, it significantly differs from the original TPC-DS benchmark that consists of 99 queries that access 7 fact tables and multiple dimension tables.</a:t>
            </a:r>
          </a:p>
          <a:p>
            <a:pPr marL="285750" indent="-285750" algn="just">
              <a:lnSpc>
                <a:spcPct val="100000"/>
              </a:lnSpc>
              <a:buFont typeface="Arial" panose="020B0604020202090204" pitchFamily="34" charset="0"/>
              <a:buChar char="•"/>
            </a:pPr>
            <a:r>
              <a:rPr lang="en-US" sz="1800" dirty="0">
                <a:latin typeface="Times New Roman" panose="02020503050405090304" pitchFamily="18" charset="0"/>
                <a:cs typeface="Times New Roman" panose="02020503050405090304" pitchFamily="18" charset="0"/>
              </a:rPr>
              <a:t>The predicate values do not match the ones described in the TPC-DS specification for this scale factor..</a:t>
            </a:r>
          </a:p>
          <a:p>
            <a:pPr marL="285750" indent="-285750" algn="just">
              <a:lnSpc>
                <a:spcPct val="100000"/>
              </a:lnSpc>
              <a:buFont typeface="Arial" panose="020B0604020202090204" pitchFamily="34" charset="0"/>
              <a:buChar char="•"/>
            </a:pPr>
            <a:endParaRPr lang="en-US" sz="1800" dirty="0">
              <a:latin typeface="Times New Roman" panose="02020503050405090304" pitchFamily="18" charset="0"/>
              <a:cs typeface="Times New Roman" panose="02020503050405090304" pitchFamily="18" charset="0"/>
            </a:endParaRPr>
          </a:p>
          <a:p>
            <a:pPr marL="285750" indent="-285750" algn="just">
              <a:lnSpc>
                <a:spcPct val="100000"/>
              </a:lnSpc>
              <a:buFont typeface="Arial" panose="020B0604020202090204" pitchFamily="34" charset="0"/>
              <a:buChar char="•"/>
            </a:pPr>
            <a:endParaRPr lang="en-US" sz="1800" dirty="0">
              <a:latin typeface="Times New Roman" panose="02020503050405090304" pitchFamily="18" charset="0"/>
              <a:cs typeface="Times New Roman" panose="02020503050405090304" pitchFamily="18" charset="0"/>
            </a:endParaRPr>
          </a:p>
          <a:p>
            <a:pPr marL="285750" indent="-285750" algn="just">
              <a:lnSpc>
                <a:spcPct val="100000"/>
              </a:lnSpc>
              <a:buFont typeface="Arial" panose="020B0604020202090204" pitchFamily="34" charset="0"/>
              <a:buChar char="•"/>
            </a:pPr>
            <a:endParaRPr lang="en-US" sz="1800" dirty="0">
              <a:latin typeface="Times New Roman" panose="02020503050405090304" pitchFamily="18" charset="0"/>
              <a:cs typeface="Times New Roman" panose="02020503050405090304" pitchFamily="18" charset="0"/>
            </a:endParaRPr>
          </a:p>
        </p:txBody>
      </p:sp>
      <p:sp>
        <p:nvSpPr>
          <p:cNvPr id="20" name="Freeform: Shape 19"/>
          <p:cNvSpPr>
            <a:spLocks noGrp="1" noRot="1" noChangeAspect="1" noMove="1" noResize="1" noEditPoints="1" noAdjustHandles="1" noChangeArrowheads="1" noChangeShapeType="1" noTextEdit="1"/>
          </p:cNvSpPr>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2" name="Group 21"/>
          <p:cNvGrpSpPr>
            <a:grpSpLocks noGrp="1" noUngrp="1" noRot="1" noChangeAspect="1" noMove="1" noResize="1"/>
          </p:cNvGrpSpPr>
          <p:nvPr/>
        </p:nvGrpSpPr>
        <p:grpSpPr>
          <a:xfrm flipV="1">
            <a:off x="10732601" y="5351135"/>
            <a:ext cx="886141" cy="802496"/>
            <a:chOff x="10948005" y="3272152"/>
            <a:chExt cx="868640" cy="786648"/>
          </a:xfrm>
          <a:solidFill>
            <a:schemeClr val="accent1"/>
          </a:solidFill>
        </p:grpSpPr>
        <p:sp>
          <p:nvSpPr>
            <p:cNvPr id="23" name="Freeform: Shape 22"/>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4" name="Freeform: Shape 23"/>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5" name="Freeform: Shape 24"/>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Graphic 12"/>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7" name="Graphic 15"/>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8" name="Graphic 15"/>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29" name="Freeform: Shape 28"/>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p:cNvSpPr>
            <a:spLocks noGrp="1"/>
          </p:cNvSpPr>
          <p:nvPr>
            <p:ph type="title"/>
          </p:nvPr>
        </p:nvSpPr>
        <p:spPr>
          <a:xfrm>
            <a:off x="525717" y="1114691"/>
            <a:ext cx="5754137" cy="1880555"/>
          </a:xfrm>
        </p:spPr>
        <p:txBody>
          <a:bodyPr anchor="t">
            <a:normAutofit/>
          </a:bodyPr>
          <a:lstStyle/>
          <a:p>
            <a:r>
              <a:rPr lang="en-US" b="1" dirty="0">
                <a:latin typeface="Times New Roman" panose="02020503050405090304" pitchFamily="18" charset="0"/>
                <a:cs typeface="Times New Roman" panose="02020503050405090304" pitchFamily="18" charset="0"/>
              </a:rPr>
              <a:t>TPC-DS inspired workload 2</a:t>
            </a:r>
            <a:br>
              <a:rPr lang="en-US" b="1" dirty="0">
                <a:latin typeface="Times New Roman" panose="02020503050405090304" pitchFamily="18" charset="0"/>
                <a:cs typeface="Times New Roman" panose="02020503050405090304" pitchFamily="18" charset="0"/>
              </a:rPr>
            </a:br>
            <a:endParaRPr lang="en-US" b="1" dirty="0">
              <a:latin typeface="Times New Roman" panose="02020503050405090304" pitchFamily="18" charset="0"/>
              <a:cs typeface="Times New Roman" panose="02020503050405090304" pitchFamily="18" charset="0"/>
            </a:endParaRPr>
          </a:p>
        </p:txBody>
      </p:sp>
      <p:sp>
        <p:nvSpPr>
          <p:cNvPr id="12" name="Freeform: Shape 11"/>
          <p:cNvSpPr>
            <a:spLocks noGrp="1" noRot="1" noChangeAspect="1" noMove="1" noResize="1" noEditPoints="1" noAdjustHandles="1" noChangeArrowheads="1" noChangeShapeType="1" noTextEdit="1"/>
          </p:cNvSpPr>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3">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4" name="Graphic 78"/>
          <p:cNvGrpSpPr>
            <a:grpSpLocks noGrp="1" noUngrp="1" noRot="1" noChangeAspect="1" noMove="1" noResize="1"/>
          </p:cNvGrpSpPr>
          <p:nvPr/>
        </p:nvGrpSpPr>
        <p:grpSpPr>
          <a:xfrm>
            <a:off x="6563724" y="776109"/>
            <a:ext cx="972241" cy="45718"/>
            <a:chOff x="4886325" y="3371754"/>
            <a:chExt cx="2418492" cy="113728"/>
          </a:xfrm>
          <a:solidFill>
            <a:schemeClr val="accent1"/>
          </a:solidFill>
        </p:grpSpPr>
        <p:sp>
          <p:nvSpPr>
            <p:cNvPr id="15"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p:cNvGrpSpPr/>
            <p:nvPr/>
          </p:nvGrpSpPr>
          <p:grpSpPr>
            <a:xfrm>
              <a:off x="4886709" y="3371754"/>
              <a:ext cx="2418108" cy="113728"/>
              <a:chOff x="4886709" y="3371754"/>
              <a:chExt cx="2418108" cy="113728"/>
            </a:xfrm>
            <a:grpFill/>
          </p:grpSpPr>
          <p:sp>
            <p:nvSpPr>
              <p:cNvPr id="17"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p:cNvSpPr>
            <a:spLocks noGrp="1"/>
          </p:cNvSpPr>
          <p:nvPr>
            <p:ph idx="1"/>
          </p:nvPr>
        </p:nvSpPr>
        <p:spPr>
          <a:xfrm>
            <a:off x="6444040" y="1114691"/>
            <a:ext cx="5512288" cy="5145901"/>
          </a:xfrm>
        </p:spPr>
        <p:txBody>
          <a:bodyPr>
            <a:normAutofit/>
          </a:bodyPr>
          <a:lstStyle/>
          <a:p>
            <a:pPr marL="285750" indent="-285750" algn="just">
              <a:lnSpc>
                <a:spcPct val="100000"/>
              </a:lnSpc>
              <a:buFont typeface="Arial" panose="020B0604020202090204" pitchFamily="34" charset="0"/>
              <a:buChar char="•"/>
            </a:pPr>
            <a:r>
              <a:rPr lang="en-US" sz="1800" dirty="0">
                <a:latin typeface="Times New Roman" panose="02020503050405090304" pitchFamily="18" charset="0"/>
                <a:cs typeface="Times New Roman" panose="02020503050405090304" pitchFamily="18" charset="0"/>
              </a:rPr>
              <a:t>Data in Parquet and ORC snappy-compressed file formats.</a:t>
            </a:r>
          </a:p>
          <a:p>
            <a:pPr marL="285750" indent="-285750" algn="just">
              <a:lnSpc>
                <a:spcPct val="100000"/>
              </a:lnSpc>
              <a:buFont typeface="Arial" panose="020B0604020202090204" pitchFamily="34" charset="0"/>
              <a:buChar char="•"/>
            </a:pPr>
            <a:r>
              <a:rPr lang="en-US" sz="1800" dirty="0">
                <a:latin typeface="Times New Roman" panose="02020503050405090304" pitchFamily="18" charset="0"/>
                <a:cs typeface="Times New Roman" panose="02020503050405090304" pitchFamily="18" charset="0"/>
              </a:rPr>
              <a:t>Results show that Impala is on average 8.2X faster than Hive- MR and 4.3X faster than Hive-Tez on the TPC-DS inspired workload 1 and 10X faster than Hive-MR and 4.4X faster than Hive-Tez on the TPC-DS inspired workload 2.</a:t>
            </a:r>
          </a:p>
          <a:p>
            <a:pPr marL="285750" indent="-285750" algn="just">
              <a:lnSpc>
                <a:spcPct val="100000"/>
              </a:lnSpc>
              <a:buFont typeface="Arial" panose="020B0604020202090204" pitchFamily="34" charset="0"/>
              <a:buChar char="•"/>
            </a:pPr>
            <a:r>
              <a:rPr lang="en-US" sz="1800" dirty="0">
                <a:latin typeface="Times New Roman" panose="02020503050405090304" pitchFamily="18" charset="0"/>
                <a:cs typeface="Times New Roman" panose="02020503050405090304" pitchFamily="18" charset="0"/>
              </a:rPr>
              <a:t>When Hive-MR merges multiple operations into a single MapReduce job the performance gap between the two systems shrinks.</a:t>
            </a:r>
          </a:p>
          <a:p>
            <a:pPr marL="285750" indent="-285750" algn="just">
              <a:lnSpc>
                <a:spcPct val="100000"/>
              </a:lnSpc>
              <a:buFont typeface="Arial" panose="020B0604020202090204" pitchFamily="34" charset="0"/>
              <a:buChar char="•"/>
            </a:pPr>
            <a:r>
              <a:rPr lang="en-US" sz="1800" dirty="0">
                <a:latin typeface="Times New Roman" panose="02020503050405090304" pitchFamily="18" charset="0"/>
                <a:cs typeface="Times New Roman" panose="02020503050405090304" pitchFamily="18" charset="0"/>
              </a:rPr>
              <a:t>Hive-MR almost 4X slower than Impala on this query in the TPC-DS inspired workload 1. Hive-MR is 13X slower than Impala for Query 43 of TPC-DS inspired workload 2.</a:t>
            </a:r>
          </a:p>
          <a:p>
            <a:pPr marL="285750" indent="-285750" algn="just">
              <a:lnSpc>
                <a:spcPct val="100000"/>
              </a:lnSpc>
              <a:buFont typeface="Arial" panose="020B0604020202090204" pitchFamily="34" charset="0"/>
              <a:buChar char="•"/>
            </a:pPr>
            <a:endParaRPr lang="en-US" sz="1800" dirty="0">
              <a:latin typeface="Times New Roman" panose="02020503050405090304" pitchFamily="18" charset="0"/>
              <a:cs typeface="Times New Roman" panose="02020503050405090304" pitchFamily="18" charset="0"/>
            </a:endParaRPr>
          </a:p>
          <a:p>
            <a:pPr marL="285750" indent="-285750" algn="just">
              <a:lnSpc>
                <a:spcPct val="100000"/>
              </a:lnSpc>
              <a:buFont typeface="Arial" panose="020B0604020202090204" pitchFamily="34" charset="0"/>
              <a:buChar char="•"/>
            </a:pPr>
            <a:endParaRPr lang="en-US" sz="1800" dirty="0">
              <a:latin typeface="Times New Roman" panose="02020503050405090304" pitchFamily="18" charset="0"/>
              <a:cs typeface="Times New Roman" panose="02020503050405090304" pitchFamily="18" charset="0"/>
            </a:endParaRPr>
          </a:p>
          <a:p>
            <a:pPr marL="285750" indent="-285750" algn="just">
              <a:lnSpc>
                <a:spcPct val="100000"/>
              </a:lnSpc>
              <a:buFont typeface="Arial" panose="020B0604020202090204" pitchFamily="34" charset="0"/>
              <a:buChar char="•"/>
            </a:pPr>
            <a:endParaRPr lang="en-US" sz="1800" dirty="0">
              <a:latin typeface="Times New Roman" panose="02020503050405090304" pitchFamily="18" charset="0"/>
              <a:cs typeface="Times New Roman" panose="02020503050405090304" pitchFamily="18" charset="0"/>
            </a:endParaRPr>
          </a:p>
          <a:p>
            <a:pPr marL="285750" indent="-285750" algn="just">
              <a:lnSpc>
                <a:spcPct val="100000"/>
              </a:lnSpc>
              <a:buFont typeface="Arial" panose="020B0604020202090204" pitchFamily="34" charset="0"/>
              <a:buChar char="•"/>
            </a:pPr>
            <a:endParaRPr lang="en-US" sz="1800" dirty="0">
              <a:latin typeface="Times New Roman" panose="02020503050405090304" pitchFamily="18" charset="0"/>
              <a:cs typeface="Times New Roman" panose="02020503050405090304" pitchFamily="18" charset="0"/>
            </a:endParaRPr>
          </a:p>
        </p:txBody>
      </p:sp>
      <p:sp>
        <p:nvSpPr>
          <p:cNvPr id="22" name="Freeform: Shape 21"/>
          <p:cNvSpPr>
            <a:spLocks noGrp="1" noRot="1" noChangeAspect="1" noMove="1" noResize="1" noEditPoints="1" noAdjustHandles="1" noChangeArrowheads="1" noChangeShapeType="1" noTextEdit="1"/>
          </p:cNvSpPr>
          <p:nvPr/>
        </p:nvSpPr>
        <p:spPr>
          <a:xfrm>
            <a:off x="9753030" y="5915833"/>
            <a:ext cx="2438970" cy="942167"/>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24" name="Group 23"/>
          <p:cNvGrpSpPr>
            <a:grpSpLocks noGrp="1" noUngrp="1" noRot="1" noChangeAspect="1" noMove="1" noResize="1"/>
          </p:cNvGrpSpPr>
          <p:nvPr/>
        </p:nvGrpSpPr>
        <p:grpSpPr>
          <a:xfrm rot="16200000">
            <a:off x="9771377" y="5278254"/>
            <a:ext cx="623078" cy="1834221"/>
            <a:chOff x="10948005" y="3272152"/>
            <a:chExt cx="623078" cy="1834221"/>
          </a:xfrm>
          <a:solidFill>
            <a:schemeClr val="accent1">
              <a:lumMod val="60000"/>
              <a:lumOff val="40000"/>
            </a:schemeClr>
          </a:solidFill>
        </p:grpSpPr>
        <p:sp>
          <p:nvSpPr>
            <p:cNvPr id="25" name="Freeform: Shape 24"/>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p:cNvSpPr/>
            <p:nvPr/>
          </p:nvSpPr>
          <p:spPr>
            <a:xfrm>
              <a:off x="11438962" y="5013367"/>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p:cNvSpPr/>
            <p:nvPr/>
          </p:nvSpPr>
          <p:spPr>
            <a:xfrm>
              <a:off x="11356574" y="4484929"/>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p:cNvSpPr/>
            <p:nvPr/>
          </p:nvSpPr>
          <p:spPr>
            <a:xfrm>
              <a:off x="11098165" y="4772395"/>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Picture 6" descr="Chart, bar chart&#10;&#10;Description automatically generated"/>
          <p:cNvPicPr>
            <a:picLocks noChangeAspect="1"/>
          </p:cNvPicPr>
          <p:nvPr/>
        </p:nvPicPr>
        <p:blipFill>
          <a:blip r:embed="rId2"/>
          <a:stretch>
            <a:fillRect/>
          </a:stretch>
        </p:blipFill>
        <p:spPr>
          <a:xfrm>
            <a:off x="283868" y="2660272"/>
            <a:ext cx="5995987" cy="308303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717" y="2014538"/>
            <a:ext cx="10077557" cy="3833367"/>
          </a:xfrm>
        </p:spPr>
        <p:txBody>
          <a:bodyPr/>
          <a:lstStyle/>
          <a:p>
            <a:r>
              <a:rPr lang="en-US" dirty="0"/>
              <a:t>  </a:t>
            </a:r>
          </a:p>
        </p:txBody>
      </p:sp>
      <p:sp>
        <p:nvSpPr>
          <p:cNvPr id="3" name="Content Placeholder 2"/>
          <p:cNvSpPr>
            <a:spLocks noGrp="1"/>
          </p:cNvSpPr>
          <p:nvPr>
            <p:ph idx="1"/>
          </p:nvPr>
        </p:nvSpPr>
        <p:spPr>
          <a:xfrm>
            <a:off x="440657" y="1010095"/>
            <a:ext cx="10077557" cy="5103495"/>
          </a:xfrm>
        </p:spPr>
        <p:txBody>
          <a:bodyPr>
            <a:normAutofit/>
          </a:bodyPr>
          <a:lstStyle/>
          <a:p>
            <a:pPr marL="342900" indent="-342900" algn="just">
              <a:buFont typeface="Arial" panose="020B0604020202090204" pitchFamily="34" charset="0"/>
              <a:buChar char="•"/>
            </a:pPr>
            <a:endParaRPr lang="en-US" dirty="0"/>
          </a:p>
          <a:p>
            <a:pPr algn="just"/>
            <a:endParaRPr lang="en-US" dirty="0"/>
          </a:p>
          <a:p>
            <a:pPr marL="342900" indent="-342900" algn="just">
              <a:buFont typeface="Arial" panose="020B0604020202090204" pitchFamily="34" charset="0"/>
              <a:buChar char="•"/>
            </a:pPr>
            <a:endParaRPr lang="en-US" dirty="0"/>
          </a:p>
          <a:p>
            <a:pPr marL="342900" indent="-342900" algn="just">
              <a:buFont typeface="Arial" panose="020B0604020202090204" pitchFamily="34" charset="0"/>
              <a:buChar char="•"/>
            </a:pPr>
            <a:r>
              <a:rPr lang="en-US" dirty="0"/>
              <a:t>As a result, 5 queries of this workload (Q27, Q53, Q63, Q89, Q98) can be executed using the official versions of the TPCDS queries in Hive but not in Impala. We executed these 5 official TPC-DS queries in Hive and observed that the execution time increases at most by 10% compared to the queries in workload 2.</a:t>
            </a:r>
          </a:p>
          <a:p>
            <a:pPr marL="342900" indent="-342900" algn="just">
              <a:buFont typeface="Arial" panose="020B0604020202090204" pitchFamily="34" charset="0"/>
              <a:buChar char="•"/>
            </a:pPr>
            <a:r>
              <a:rPr lang="en-US" dirty="0"/>
              <a:t>To summarize, we observe similar trends in both TPC-H and TPC-DS inspired workloads. Impala performs better for TPC-DS inspired workloads than the TPC-H like workload because of its specialized optimizations for the query pattern in the workloads.</a:t>
            </a:r>
          </a:p>
          <a:p>
            <a:pPr marL="342900" indent="-342900" algn="just">
              <a:buFont typeface="Arial" panose="020B0604020202090204" pitchFamily="34" charset="0"/>
              <a:buChar char="•"/>
            </a:pPr>
            <a:endParaRPr lang="en-US" dirty="0"/>
          </a:p>
        </p:txBody>
      </p:sp>
      <p:sp>
        <p:nvSpPr>
          <p:cNvPr id="4" name="TextBox 3"/>
          <p:cNvSpPr txBox="1"/>
          <p:nvPr/>
        </p:nvSpPr>
        <p:spPr>
          <a:xfrm>
            <a:off x="525717" y="314325"/>
            <a:ext cx="4577911" cy="584775"/>
          </a:xfrm>
          <a:prstGeom prst="rect">
            <a:avLst/>
          </a:prstGeom>
          <a:noFill/>
        </p:spPr>
        <p:txBody>
          <a:bodyPr wrap="square" rtlCol="0">
            <a:spAutoFit/>
          </a:bodyPr>
          <a:lstStyle/>
          <a:p>
            <a:r>
              <a:rPr lang="en-US" sz="3200" dirty="0">
                <a:latin typeface="Times New Roman" panose="02020503050405090304" pitchFamily="18" charset="0"/>
                <a:cs typeface="Times New Roman" panose="02020503050405090304" pitchFamily="18" charset="0"/>
              </a:rPr>
              <a:t>OBSERVATION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4" name="Rectangle 33"/>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p:cNvSpPr>
            <a:spLocks noGrp="1"/>
          </p:cNvSpPr>
          <p:nvPr>
            <p:ph type="title"/>
          </p:nvPr>
        </p:nvSpPr>
        <p:spPr>
          <a:xfrm>
            <a:off x="525718" y="775403"/>
            <a:ext cx="5512288" cy="1835608"/>
          </a:xfrm>
        </p:spPr>
        <p:txBody>
          <a:bodyPr anchor="t">
            <a:normAutofit/>
          </a:bodyPr>
          <a:lstStyle/>
          <a:p>
            <a:r>
              <a:rPr lang="en-US" dirty="0"/>
              <a:t>CONCLUSIONS</a:t>
            </a:r>
            <a:br>
              <a:rPr lang="en-US" dirty="0"/>
            </a:br>
            <a:endParaRPr lang="en-US" dirty="0"/>
          </a:p>
        </p:txBody>
      </p:sp>
      <p:grpSp>
        <p:nvGrpSpPr>
          <p:cNvPr id="36" name="Graphic 78"/>
          <p:cNvGrpSpPr>
            <a:grpSpLocks noGrp="1" noUngrp="1" noRot="1" noChangeAspect="1" noMove="1" noResize="1"/>
          </p:cNvGrpSpPr>
          <p:nvPr/>
        </p:nvGrpSpPr>
        <p:grpSpPr>
          <a:xfrm>
            <a:off x="6563724" y="776109"/>
            <a:ext cx="972241" cy="45718"/>
            <a:chOff x="4886325" y="3371754"/>
            <a:chExt cx="2418492" cy="113728"/>
          </a:xfrm>
          <a:solidFill>
            <a:schemeClr val="accent1"/>
          </a:solidFill>
        </p:grpSpPr>
        <p:sp>
          <p:nvSpPr>
            <p:cNvPr id="37"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8" name="Graphic 78"/>
            <p:cNvGrpSpPr/>
            <p:nvPr/>
          </p:nvGrpSpPr>
          <p:grpSpPr>
            <a:xfrm>
              <a:off x="4886709" y="3371754"/>
              <a:ext cx="2418108" cy="113728"/>
              <a:chOff x="4886709" y="3371754"/>
              <a:chExt cx="2418108" cy="113728"/>
            </a:xfrm>
            <a:grpFill/>
          </p:grpSpPr>
          <p:sp>
            <p:nvSpPr>
              <p:cNvPr id="39"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0"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1"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2"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pic>
        <p:nvPicPr>
          <p:cNvPr id="5" name="Picture 4" descr="Text, whiteboard&#10;&#10;Description automatically generated"/>
          <p:cNvPicPr>
            <a:picLocks noChangeAspect="1"/>
          </p:cNvPicPr>
          <p:nvPr/>
        </p:nvPicPr>
        <p:blipFill>
          <a:blip r:embed="rId2"/>
          <a:stretch>
            <a:fillRect/>
          </a:stretch>
        </p:blipFill>
        <p:spPr>
          <a:xfrm>
            <a:off x="274997" y="2166948"/>
            <a:ext cx="3911241" cy="4096027"/>
          </a:xfrm>
          <a:prstGeom prst="rect">
            <a:avLst/>
          </a:prstGeom>
        </p:spPr>
      </p:pic>
      <p:sp>
        <p:nvSpPr>
          <p:cNvPr id="3" name="Content Placeholder 2"/>
          <p:cNvSpPr>
            <a:spLocks noGrp="1"/>
          </p:cNvSpPr>
          <p:nvPr>
            <p:ph idx="1"/>
          </p:nvPr>
        </p:nvSpPr>
        <p:spPr>
          <a:xfrm>
            <a:off x="4555284" y="1114691"/>
            <a:ext cx="6758035" cy="5144455"/>
          </a:xfrm>
        </p:spPr>
        <p:txBody>
          <a:bodyPr>
            <a:normAutofit/>
          </a:bodyPr>
          <a:lstStyle/>
          <a:p>
            <a:pPr marL="285750" indent="-285750" algn="just">
              <a:lnSpc>
                <a:spcPct val="100000"/>
              </a:lnSpc>
              <a:buFont typeface="Arial" panose="020B0604020202090204" pitchFamily="34" charset="0"/>
              <a:buChar char="•"/>
            </a:pPr>
            <a:r>
              <a:rPr lang="en-US" dirty="0">
                <a:latin typeface="Times New Roman" panose="02020503050405090304" pitchFamily="18" charset="0"/>
                <a:cs typeface="Times New Roman" panose="02020503050405090304" pitchFamily="18" charset="0"/>
              </a:rPr>
              <a:t>experimental evaluation of Impala and Hive, two representatives among SQL-on-Hadoop systems shows different nature when use different file.</a:t>
            </a:r>
          </a:p>
          <a:p>
            <a:pPr marL="285750" indent="-285750" algn="just">
              <a:lnSpc>
                <a:spcPct val="100000"/>
              </a:lnSpc>
              <a:buFont typeface="Arial" panose="020B0604020202090204" pitchFamily="34" charset="0"/>
              <a:buChar char="•"/>
            </a:pPr>
            <a:r>
              <a:rPr lang="en-US" dirty="0">
                <a:latin typeface="Times New Roman" panose="02020503050405090304" pitchFamily="18" charset="0"/>
                <a:cs typeface="Times New Roman" panose="02020503050405090304" pitchFamily="18" charset="0"/>
              </a:rPr>
              <a:t>We find that Impala provides a significant performance advantage over Hive when the workload’s working set fits in memory.</a:t>
            </a:r>
          </a:p>
          <a:p>
            <a:pPr marL="285750" indent="-285750" algn="just">
              <a:lnSpc>
                <a:spcPct val="100000"/>
              </a:lnSpc>
              <a:buFont typeface="Arial" panose="020B0604020202090204" pitchFamily="34" charset="0"/>
              <a:buChar char="•"/>
            </a:pPr>
            <a:r>
              <a:rPr lang="en-US" dirty="0">
                <a:latin typeface="Times New Roman" panose="02020503050405090304" pitchFamily="18" charset="0"/>
                <a:cs typeface="Times New Roman" panose="02020503050405090304" pitchFamily="18" charset="0"/>
              </a:rPr>
              <a:t>The performance difference is attributed to Impala’s very efficient I/O sub-system.</a:t>
            </a:r>
          </a:p>
          <a:p>
            <a:pPr marL="285750" indent="-285750" algn="just">
              <a:lnSpc>
                <a:spcPct val="100000"/>
              </a:lnSpc>
              <a:buFont typeface="Arial" panose="020B0604020202090204" pitchFamily="34" charset="0"/>
              <a:buChar char="•"/>
            </a:pPr>
            <a:r>
              <a:rPr lang="en-US" dirty="0">
                <a:latin typeface="Times New Roman" panose="02020503050405090304" pitchFamily="18" charset="0"/>
                <a:cs typeface="Times New Roman" panose="02020503050405090304" pitchFamily="18" charset="0"/>
              </a:rPr>
              <a:t>Hive on MapReduce pays the overhead of scheduling, Hive on Tez avoids these overheads.</a:t>
            </a:r>
          </a:p>
          <a:p>
            <a:pPr marL="285750" indent="-285750" algn="just">
              <a:lnSpc>
                <a:spcPct val="100000"/>
              </a:lnSpc>
              <a:buFont typeface="Arial" panose="020B0604020202090204" pitchFamily="34" charset="0"/>
              <a:buChar char="•"/>
            </a:pPr>
            <a:r>
              <a:rPr lang="en-US" dirty="0">
                <a:latin typeface="Times New Roman" panose="02020503050405090304" pitchFamily="18" charset="0"/>
                <a:cs typeface="Times New Roman" panose="02020503050405090304" pitchFamily="18" charset="0"/>
              </a:rPr>
              <a:t>However, both Hive-MR and Hive-Tez are CPU-bound during scan operations which negatively affects their performance.</a:t>
            </a:r>
          </a:p>
          <a:p>
            <a:pPr marL="285750" indent="-285750" algn="just">
              <a:lnSpc>
                <a:spcPct val="100000"/>
              </a:lnSpc>
              <a:buFont typeface="Arial" panose="020B0604020202090204" pitchFamily="34" charset="0"/>
              <a:buChar char="•"/>
            </a:pPr>
            <a:endParaRPr lang="en-US" dirty="0">
              <a:latin typeface="Times New Roman" panose="02020503050405090304" pitchFamily="18" charset="0"/>
              <a:cs typeface="Times New Roman" panose="02020503050405090304" pitchFamily="18" charset="0"/>
            </a:endParaRPr>
          </a:p>
          <a:p>
            <a:pPr marL="285750" indent="-285750" algn="just">
              <a:lnSpc>
                <a:spcPct val="100000"/>
              </a:lnSpc>
              <a:buFont typeface="Arial" panose="020B0604020202090204" pitchFamily="34" charset="0"/>
              <a:buChar char="•"/>
            </a:pPr>
            <a:endParaRPr lang="en-US" dirty="0">
              <a:latin typeface="Times New Roman" panose="02020503050405090304" pitchFamily="18" charset="0"/>
              <a:cs typeface="Times New Roman" panose="02020503050405090304" pitchFamily="18" charset="0"/>
            </a:endParaRPr>
          </a:p>
          <a:p>
            <a:pPr marL="285750" indent="-285750" algn="just">
              <a:lnSpc>
                <a:spcPct val="100000"/>
              </a:lnSpc>
              <a:buFont typeface="Arial" panose="020B0604020202090204" pitchFamily="34" charset="0"/>
              <a:buChar char="•"/>
            </a:pPr>
            <a:endParaRPr lang="en-US" dirty="0">
              <a:latin typeface="Times New Roman" panose="02020503050405090304" pitchFamily="18" charset="0"/>
              <a:cs typeface="Times New Roman" panose="02020503050405090304" pitchFamily="18" charset="0"/>
            </a:endParaRPr>
          </a:p>
          <a:p>
            <a:pPr marL="285750" indent="-285750" algn="just">
              <a:lnSpc>
                <a:spcPct val="100000"/>
              </a:lnSpc>
              <a:buFont typeface="Arial" panose="020B0604020202090204" pitchFamily="34" charset="0"/>
              <a:buChar char="•"/>
            </a:pPr>
            <a:endParaRPr lang="en-US" dirty="0">
              <a:latin typeface="Times New Roman" panose="02020503050405090304" pitchFamily="18" charset="0"/>
              <a:cs typeface="Times New Roman" panose="02020503050405090304" pitchFamily="18" charset="0"/>
            </a:endParaRPr>
          </a:p>
        </p:txBody>
      </p:sp>
      <p:sp>
        <p:nvSpPr>
          <p:cNvPr id="44" name="Freeform: Shape 43"/>
          <p:cNvSpPr>
            <a:spLocks noGrp="1" noRot="1" noChangeAspect="1" noMove="1" noResize="1" noEditPoints="1" noAdjustHandles="1" noChangeArrowheads="1" noChangeShapeType="1" noTextEdit="1"/>
          </p:cNvSpPr>
          <p:nvPr/>
        </p:nvSpPr>
        <p:spPr>
          <a:xfrm>
            <a:off x="9766006"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6" name="Group 45"/>
          <p:cNvGrpSpPr>
            <a:grpSpLocks noGrp="1" noUngrp="1" noRot="1" noChangeAspect="1" noMove="1" noResize="1"/>
          </p:cNvGrpSpPr>
          <p:nvPr/>
        </p:nvGrpSpPr>
        <p:grpSpPr>
          <a:xfrm flipV="1">
            <a:off x="10732601" y="5351135"/>
            <a:ext cx="886141" cy="802496"/>
            <a:chOff x="10948005" y="3272152"/>
            <a:chExt cx="868640" cy="786648"/>
          </a:xfrm>
          <a:solidFill>
            <a:schemeClr val="accent1"/>
          </a:solidFill>
        </p:grpSpPr>
        <p:sp>
          <p:nvSpPr>
            <p:cNvPr id="47" name="Freeform: Shape 46"/>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Freeform: Shape 47"/>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9" name="Freeform: Shape 48"/>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0" name="Graphic 12"/>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1" name="Graphic 15"/>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2" name="Graphic 15"/>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3" name="Freeform: Shape 52"/>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p:cNvSpPr>
            <a:spLocks noGrp="1" noRot="1" noChangeAspect="1" noMove="1" noResize="1" noEditPoints="1" noAdjustHandles="1" noChangeArrowheads="1" noChangeShapeType="1" noTextEdit="1"/>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2">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2" name="Group 11"/>
          <p:cNvGrpSpPr>
            <a:grpSpLocks noGrp="1" noUngrp="1" noRot="1" noChangeAspect="1" noMove="1" noResize="1"/>
          </p:cNvGrpSpPr>
          <p:nvPr/>
        </p:nvGrpSpPr>
        <p:grpSpPr>
          <a:xfrm>
            <a:off x="10776050" y="5204025"/>
            <a:ext cx="886141" cy="802496"/>
            <a:chOff x="10948005" y="3272152"/>
            <a:chExt cx="868640" cy="786648"/>
          </a:xfrm>
          <a:solidFill>
            <a:schemeClr val="accent1"/>
          </a:solidFill>
        </p:grpSpPr>
        <p:sp>
          <p:nvSpPr>
            <p:cNvPr id="13" name="Freeform: Shape 12"/>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4" name="Freeform: Shape 13"/>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5" name="Freeform: Shape 14"/>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16" name="Graphic 12"/>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17" name="Graphic 15"/>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8" name="Graphic 15"/>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19" name="Freeform: Shape 18"/>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Freeform: Shape 20"/>
          <p:cNvSpPr>
            <a:spLocks noGrp="1" noRot="1" noChangeAspect="1" noMove="1" noResize="1" noEditPoints="1" noAdjustHandles="1" noChangeArrowheads="1" noChangeShapeType="1" noTextEdit="1"/>
          </p:cNvSpPr>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3" name="Graphic 78"/>
          <p:cNvGrpSpPr>
            <a:grpSpLocks noGrp="1" noUngrp="1" noRot="1" noChangeAspect="1" noMove="1" noResize="1"/>
          </p:cNvGrpSpPr>
          <p:nvPr/>
        </p:nvGrpSpPr>
        <p:grpSpPr>
          <a:xfrm>
            <a:off x="530225" y="3267662"/>
            <a:ext cx="972241" cy="45718"/>
            <a:chOff x="4886325" y="3371754"/>
            <a:chExt cx="2418492" cy="113728"/>
          </a:xfrm>
          <a:solidFill>
            <a:schemeClr val="accent1"/>
          </a:solidFill>
        </p:grpSpPr>
        <p:sp>
          <p:nvSpPr>
            <p:cNvPr id="24"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25" name="Graphic 78"/>
            <p:cNvGrpSpPr/>
            <p:nvPr/>
          </p:nvGrpSpPr>
          <p:grpSpPr>
            <a:xfrm>
              <a:off x="4886709" y="3371754"/>
              <a:ext cx="2418108" cy="113728"/>
              <a:chOff x="4886709" y="3371754"/>
              <a:chExt cx="2418108" cy="113728"/>
            </a:xfrm>
            <a:grpFill/>
          </p:grpSpPr>
          <p:sp>
            <p:nvSpPr>
              <p:cNvPr id="26"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27"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28"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9"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useBgFill="1">
        <p:nvSpPr>
          <p:cNvPr id="31" name="Rectangle 3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p:cNvSpPr>
            <a:spLocks noGrp="1"/>
          </p:cNvSpPr>
          <p:nvPr>
            <p:ph type="title"/>
          </p:nvPr>
        </p:nvSpPr>
        <p:spPr>
          <a:xfrm>
            <a:off x="6096000" y="1122363"/>
            <a:ext cx="5319470" cy="1978346"/>
          </a:xfrm>
        </p:spPr>
        <p:txBody>
          <a:bodyPr vert="horz" lIns="91440" tIns="45720" rIns="91440" bIns="45720" rtlCol="0" anchor="b">
            <a:normAutofit/>
          </a:bodyPr>
          <a:lstStyle/>
          <a:p>
            <a:r>
              <a:rPr lang="en-US" sz="4000" dirty="0"/>
              <a:t>  </a:t>
            </a:r>
          </a:p>
        </p:txBody>
      </p:sp>
      <p:sp>
        <p:nvSpPr>
          <p:cNvPr id="3" name="Content Placeholder 2"/>
          <p:cNvSpPr>
            <a:spLocks noGrp="1"/>
          </p:cNvSpPr>
          <p:nvPr>
            <p:ph idx="1"/>
          </p:nvPr>
        </p:nvSpPr>
        <p:spPr>
          <a:xfrm>
            <a:off x="6096000" y="3509963"/>
            <a:ext cx="5319470" cy="1747837"/>
          </a:xfrm>
        </p:spPr>
        <p:txBody>
          <a:bodyPr vert="horz" lIns="91440" tIns="45720" rIns="91440" bIns="45720" rtlCol="0">
            <a:normAutofit/>
          </a:bodyPr>
          <a:lstStyle/>
          <a:p>
            <a:r>
              <a:rPr lang="en-US" sz="3200" b="1" dirty="0">
                <a:latin typeface="Times New Roman" panose="02020503050405090304" pitchFamily="18" charset="0"/>
                <a:cs typeface="Times New Roman" panose="02020503050405090304" pitchFamily="18" charset="0"/>
              </a:rPr>
              <a:t>Thank you </a:t>
            </a:r>
          </a:p>
        </p:txBody>
      </p:sp>
      <p:pic>
        <p:nvPicPr>
          <p:cNvPr id="7" name="Graphic 6" descr="Smiling Face with No Fill"/>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9671" y="1016625"/>
            <a:ext cx="4805707" cy="4805707"/>
          </a:xfrm>
          <a:prstGeom prst="rect">
            <a:avLst/>
          </a:prstGeom>
        </p:spPr>
      </p:pic>
      <p:sp>
        <p:nvSpPr>
          <p:cNvPr id="33" name="Freeform: Shape 32"/>
          <p:cNvSpPr>
            <a:spLocks noGrp="1" noRot="1" noChangeAspect="1" noMove="1" noResize="1" noEditPoints="1" noAdjustHandles="1" noChangeArrowheads="1" noChangeShapeType="1" noTextEdit="1"/>
          </p:cNvSpPr>
          <p:nvPr/>
        </p:nvSpPr>
        <p:spPr>
          <a:xfrm>
            <a:off x="10745620" y="0"/>
            <a:ext cx="1446380" cy="2080204"/>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35" name="Graphic 78"/>
          <p:cNvGrpSpPr>
            <a:grpSpLocks noGrp="1" noUngrp="1" noRot="1" noChangeAspect="1" noMove="1" noResize="1"/>
          </p:cNvGrpSpPr>
          <p:nvPr/>
        </p:nvGrpSpPr>
        <p:grpSpPr>
          <a:xfrm>
            <a:off x="6096000" y="3267662"/>
            <a:ext cx="972241" cy="45718"/>
            <a:chOff x="4886325" y="3371754"/>
            <a:chExt cx="2418492" cy="113728"/>
          </a:xfrm>
          <a:solidFill>
            <a:schemeClr val="accent1"/>
          </a:solidFill>
        </p:grpSpPr>
        <p:sp>
          <p:nvSpPr>
            <p:cNvPr id="36"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7" name="Graphic 78"/>
            <p:cNvGrpSpPr/>
            <p:nvPr/>
          </p:nvGrpSpPr>
          <p:grpSpPr>
            <a:xfrm>
              <a:off x="4886709" y="3371754"/>
              <a:ext cx="2418108" cy="113728"/>
              <a:chOff x="4886709" y="3371754"/>
              <a:chExt cx="2418108" cy="113728"/>
            </a:xfrm>
            <a:grpFill/>
          </p:grpSpPr>
          <p:sp>
            <p:nvSpPr>
              <p:cNvPr id="38"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9"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40"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1"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43" name="Freeform: Shape 42"/>
          <p:cNvSpPr>
            <a:spLocks noGrp="1" noRot="1" noChangeAspect="1" noMove="1" noResize="1" noEditPoints="1" noAdjustHandles="1" noChangeArrowheads="1" noChangeShapeType="1" noTextEdit="1"/>
          </p:cNvSpPr>
          <p:nvPr/>
        </p:nvSpPr>
        <p:spPr>
          <a:xfrm>
            <a:off x="0" y="5767846"/>
            <a:ext cx="3838150" cy="1105920"/>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5" name="Group 44"/>
          <p:cNvGrpSpPr>
            <a:grpSpLocks noGrp="1" noUngrp="1" noRot="1" noChangeAspect="1" noMove="1" noResize="1"/>
          </p:cNvGrpSpPr>
          <p:nvPr/>
        </p:nvGrpSpPr>
        <p:grpSpPr>
          <a:xfrm flipH="1">
            <a:off x="198068" y="5251713"/>
            <a:ext cx="886141" cy="802496"/>
            <a:chOff x="10948005" y="3272152"/>
            <a:chExt cx="868640" cy="786648"/>
          </a:xfrm>
          <a:solidFill>
            <a:schemeClr val="accent1"/>
          </a:solidFill>
        </p:grpSpPr>
        <p:sp>
          <p:nvSpPr>
            <p:cNvPr id="46" name="Freeform: Shape 45"/>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7" name="Freeform: Shape 46"/>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8" name="Freeform: Shape 47"/>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9" name="Graphic 12"/>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0" name="Graphic 15"/>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1" name="Graphic 15"/>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2" name="Freeform: Shape 51"/>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p:cNvSpPr>
            <a:spLocks noGrp="1"/>
          </p:cNvSpPr>
          <p:nvPr>
            <p:ph type="title"/>
          </p:nvPr>
        </p:nvSpPr>
        <p:spPr>
          <a:xfrm>
            <a:off x="525717" y="787068"/>
            <a:ext cx="3696575" cy="1455091"/>
          </a:xfrm>
        </p:spPr>
        <p:txBody>
          <a:bodyPr>
            <a:normAutofit fontScale="90000"/>
          </a:bodyPr>
          <a:lstStyle/>
          <a:p>
            <a:pPr>
              <a:lnSpc>
                <a:spcPct val="90000"/>
              </a:lnSpc>
            </a:pPr>
            <a:r>
              <a:rPr lang="en-US" sz="3300" i="0" dirty="0"/>
              <a:t>What Does </a:t>
            </a:r>
            <a:r>
              <a:rPr lang="en-US" sz="3300" b="1" dirty="0"/>
              <a:t>SQL-on-Hadoop </a:t>
            </a:r>
            <a:r>
              <a:rPr lang="en-US" sz="3300" i="0" dirty="0"/>
              <a:t>Mean?</a:t>
            </a:r>
            <a:br>
              <a:rPr lang="en-US" sz="3300" i="0" dirty="0"/>
            </a:br>
            <a:endParaRPr lang="en-US" sz="3300" dirty="0"/>
          </a:p>
        </p:txBody>
      </p:sp>
      <p:sp>
        <p:nvSpPr>
          <p:cNvPr id="34" name="Freeform: Shape 11"/>
          <p:cNvSpPr>
            <a:spLocks noGrp="1" noRot="1" noChangeAspect="1" noMove="1" noResize="1" noEditPoints="1" noAdjustHandles="1" noChangeArrowheads="1" noChangeShapeType="1" noTextEdit="1"/>
          </p:cNvSpPr>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6">
              <a:lumMod val="40000"/>
              <a:lumOff val="6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5" name="Graphic 78"/>
          <p:cNvGrpSpPr>
            <a:grpSpLocks noGrp="1" noUngrp="1" noRot="1" noChangeAspect="1" noMove="1" noResize="1"/>
          </p:cNvGrpSpPr>
          <p:nvPr/>
        </p:nvGrpSpPr>
        <p:grpSpPr>
          <a:xfrm>
            <a:off x="525717" y="2585111"/>
            <a:ext cx="972241" cy="45718"/>
            <a:chOff x="4886325" y="3371754"/>
            <a:chExt cx="2418492" cy="113728"/>
          </a:xfrm>
          <a:solidFill>
            <a:schemeClr val="accent1"/>
          </a:solidFill>
        </p:grpSpPr>
        <p:sp>
          <p:nvSpPr>
            <p:cNvPr id="36"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p:cNvGrpSpPr/>
            <p:nvPr/>
          </p:nvGrpSpPr>
          <p:grpSpPr>
            <a:xfrm>
              <a:off x="4886709" y="3371754"/>
              <a:ext cx="2418108" cy="113728"/>
              <a:chOff x="4886709" y="3371754"/>
              <a:chExt cx="2418108" cy="113728"/>
            </a:xfrm>
            <a:grpFill/>
          </p:grpSpPr>
          <p:sp>
            <p:nvSpPr>
              <p:cNvPr id="37"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8"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9"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40"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p:cNvSpPr>
            <a:spLocks noGrp="1"/>
          </p:cNvSpPr>
          <p:nvPr>
            <p:ph idx="1"/>
          </p:nvPr>
        </p:nvSpPr>
        <p:spPr>
          <a:xfrm>
            <a:off x="525717" y="2652425"/>
            <a:ext cx="4663649" cy="3853846"/>
          </a:xfrm>
        </p:spPr>
        <p:txBody>
          <a:bodyPr>
            <a:normAutofit fontScale="85000" lnSpcReduction="20000"/>
          </a:bodyPr>
          <a:lstStyle/>
          <a:p>
            <a:pPr algn="just">
              <a:lnSpc>
                <a:spcPct val="100000"/>
              </a:lnSpc>
            </a:pPr>
            <a:r>
              <a:rPr lang="en-US" dirty="0">
                <a:latin typeface="Times New Roman" panose="02020503050405090304" pitchFamily="18" charset="0"/>
                <a:cs typeface="Times New Roman" panose="02020503050405090304" pitchFamily="18" charset="0"/>
              </a:rPr>
              <a:t>SQL on Hadoop is a type of analytical application tool — the SQL implementation on the Hadoop platform, which combines standard SQL-style querying of structured data with the Hadoop data framework. Hadoop is a relatively new platform, as is big data itself, and not many professionals are experts in it, but SQL on Hadoop simplifies access to the Hadoop framework and makes it easier to implement on current enterprise systems.</a:t>
            </a:r>
          </a:p>
          <a:p>
            <a:pPr algn="just">
              <a:lnSpc>
                <a:spcPct val="100000"/>
              </a:lnSpc>
            </a:pPr>
            <a:endParaRPr lang="en-US" dirty="0">
              <a:latin typeface="Times New Roman" panose="02020503050405090304" pitchFamily="18" charset="0"/>
              <a:cs typeface="Times New Roman" panose="02020503050405090304" pitchFamily="18" charset="0"/>
            </a:endParaRPr>
          </a:p>
          <a:p>
            <a:pPr algn="just">
              <a:lnSpc>
                <a:spcPct val="100000"/>
              </a:lnSpc>
            </a:pPr>
            <a:r>
              <a:rPr lang="en-US" dirty="0">
                <a:latin typeface="Times New Roman" panose="02020503050405090304" pitchFamily="18" charset="0"/>
                <a:cs typeface="Times New Roman" panose="02020503050405090304" pitchFamily="18" charset="0"/>
              </a:rPr>
              <a:t>Shared-nothing architecture?</a:t>
            </a:r>
          </a:p>
          <a:p>
            <a:pPr algn="just">
              <a:lnSpc>
                <a:spcPct val="100000"/>
              </a:lnSpc>
            </a:pPr>
            <a:r>
              <a:rPr lang="en-US" dirty="0">
                <a:latin typeface="Times New Roman" panose="02020503050405090304" pitchFamily="18" charset="0"/>
                <a:cs typeface="Times New Roman" panose="02020503050405090304" pitchFamily="18" charset="0"/>
              </a:rPr>
              <a:t>A shared-nothing architecture (SN) is a distributed computing architecture in which each update request is satisfied by a single node in a computer cluster.</a:t>
            </a:r>
          </a:p>
          <a:p>
            <a:pPr>
              <a:lnSpc>
                <a:spcPct val="100000"/>
              </a:lnSpc>
            </a:pPr>
            <a:endParaRPr lang="en-US" sz="1700" dirty="0">
              <a:latin typeface="Times New Roman" panose="02020503050405090304" pitchFamily="18" charset="0"/>
              <a:cs typeface="Times New Roman" panose="02020503050405090304" pitchFamily="18" charset="0"/>
            </a:endParaRPr>
          </a:p>
        </p:txBody>
      </p:sp>
      <p:pic>
        <p:nvPicPr>
          <p:cNvPr id="5" name="Picture 4" descr="Diagram, timeline&#10;&#10;Description automatically generated"/>
          <p:cNvPicPr>
            <a:picLocks noChangeAspect="1"/>
          </p:cNvPicPr>
          <p:nvPr/>
        </p:nvPicPr>
        <p:blipFill>
          <a:blip r:embed="rId2"/>
          <a:stretch>
            <a:fillRect/>
          </a:stretch>
        </p:blipFill>
        <p:spPr>
          <a:xfrm>
            <a:off x="5953780" y="1763286"/>
            <a:ext cx="5660211" cy="3240470"/>
          </a:xfrm>
          <a:prstGeom prst="rect">
            <a:avLst/>
          </a:prstGeom>
        </p:spPr>
      </p:pic>
      <p:sp>
        <p:nvSpPr>
          <p:cNvPr id="41" name="Freeform: Shape 21"/>
          <p:cNvSpPr>
            <a:spLocks noGrp="1" noRot="1" noChangeAspect="1" noMove="1" noResize="1" noEditPoints="1" noAdjustHandles="1" noChangeArrowheads="1" noChangeShapeType="1" noTextEdit="1"/>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2" name="Group 23"/>
          <p:cNvGrpSpPr>
            <a:grpSpLocks noGrp="1" noUngrp="1" noRot="1" noChangeAspect="1" noMove="1" noResize="1"/>
          </p:cNvGrpSpPr>
          <p:nvPr/>
        </p:nvGrpSpPr>
        <p:grpSpPr>
          <a:xfrm>
            <a:off x="10776050" y="5204025"/>
            <a:ext cx="886141" cy="802496"/>
            <a:chOff x="10948005" y="3272152"/>
            <a:chExt cx="868640" cy="786648"/>
          </a:xfrm>
          <a:solidFill>
            <a:schemeClr val="accent1"/>
          </a:solidFill>
        </p:grpSpPr>
        <p:sp>
          <p:nvSpPr>
            <p:cNvPr id="43" name="Freeform: Shape 24"/>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4" name="Freeform: Shape 25"/>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26"/>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Graphic 12"/>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7" name="Graphic 15"/>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Graphic 15"/>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Freeform: Shape 30"/>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0" dirty="0"/>
              <a:t>INTRODUCTION</a:t>
            </a:r>
            <a:r>
              <a:rPr lang="en-US" i="0" dirty="0"/>
              <a:t>:</a:t>
            </a:r>
          </a:p>
        </p:txBody>
      </p:sp>
      <p:sp>
        <p:nvSpPr>
          <p:cNvPr id="3" name="Content Placeholder 2"/>
          <p:cNvSpPr>
            <a:spLocks noGrp="1"/>
          </p:cNvSpPr>
          <p:nvPr>
            <p:ph idx="1"/>
          </p:nvPr>
        </p:nvSpPr>
        <p:spPr>
          <a:xfrm>
            <a:off x="525717" y="2521885"/>
            <a:ext cx="10077557" cy="4219157"/>
          </a:xfrm>
        </p:spPr>
        <p:txBody>
          <a:bodyPr>
            <a:noAutofit/>
          </a:bodyPr>
          <a:lstStyle/>
          <a:p>
            <a:r>
              <a:rPr lang="en-US" sz="1600" dirty="0">
                <a:latin typeface="Times New Roman" panose="02020603050405020304" pitchFamily="18" charset="0"/>
                <a:cs typeface="Times New Roman" panose="02020603050405020304" pitchFamily="18" charset="0"/>
              </a:rPr>
              <a:t>SQL query processing for analytics over Hadoop data has recently gained significant traction. Among many systems providing some </a:t>
            </a:r>
            <a:r>
              <a:rPr lang="en-US" sz="1600" b="1" dirty="0">
                <a:latin typeface="Times New Roman" panose="02020603050405020304" pitchFamily="18" charset="0"/>
                <a:cs typeface="Times New Roman" panose="02020603050405020304" pitchFamily="18" charset="0"/>
              </a:rPr>
              <a:t>SQL support over Hadoop.</a:t>
            </a:r>
          </a:p>
          <a:p>
            <a:r>
              <a:rPr lang="en-US" sz="1600" dirty="0">
                <a:latin typeface="Times New Roman" panose="02020603050405020304" pitchFamily="18" charset="0"/>
                <a:cs typeface="Times New Roman" panose="02020603050405020304" pitchFamily="18" charset="0"/>
              </a:rPr>
              <a:t>Hive is the first native Hadoop system that uses an underlying framework such as MapReduce or Tez to process SQL-like statements. Impala, on the other hand, represents the new emerging class of SQL-on-Hadoop systems.</a:t>
            </a:r>
          </a:p>
          <a:p>
            <a:r>
              <a:rPr lang="en-US" sz="1600" b="1" dirty="0">
                <a:latin typeface="Times New Roman" panose="02020603050405020304" pitchFamily="18" charset="0"/>
                <a:cs typeface="Times New Roman" panose="02020603050405020304" pitchFamily="18" charset="0"/>
              </a:rPr>
              <a:t>Hive</a:t>
            </a:r>
            <a:r>
              <a:rPr lang="en-US" sz="1600" dirty="0">
                <a:latin typeface="Times New Roman" panose="02020603050405020304" pitchFamily="18" charset="0"/>
                <a:cs typeface="Times New Roman" panose="02020603050405020304" pitchFamily="18" charset="0"/>
              </a:rPr>
              <a:t> </a:t>
            </a:r>
          </a:p>
          <a:p>
            <a:pPr marL="457200" indent="-457200">
              <a:buFont typeface="+mj-lt"/>
              <a:buAutoNum type="arabicPeriod"/>
            </a:pPr>
            <a:r>
              <a:rPr lang="en-US" sz="1600" dirty="0">
                <a:latin typeface="Times New Roman" panose="02020603050405020304" pitchFamily="18" charset="0"/>
                <a:cs typeface="Times New Roman" panose="02020603050405020304" pitchFamily="18" charset="0"/>
              </a:rPr>
              <a:t>Map Reduce</a:t>
            </a:r>
          </a:p>
          <a:p>
            <a:pPr marL="457200" indent="-457200">
              <a:buFont typeface="+mj-lt"/>
              <a:buAutoNum type="arabicPeriod"/>
            </a:pPr>
            <a:r>
              <a:rPr lang="en-US" sz="1600" dirty="0">
                <a:latin typeface="Times New Roman" panose="02020603050405020304" pitchFamily="18" charset="0"/>
                <a:cs typeface="Times New Roman" panose="02020603050405020304" pitchFamily="18" charset="0"/>
              </a:rPr>
              <a:t>Tez</a:t>
            </a:r>
          </a:p>
          <a:p>
            <a:r>
              <a:rPr lang="en-US" sz="1600" b="1" dirty="0">
                <a:latin typeface="Times New Roman" panose="02020603050405020304" pitchFamily="18" charset="0"/>
                <a:cs typeface="Times New Roman" panose="02020603050405020304" pitchFamily="18" charset="0"/>
              </a:rPr>
              <a:t>Impala </a:t>
            </a:r>
            <a:r>
              <a:rPr lang="en-US" sz="16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Both systems optimize their data  ingestion via columnar  storage. </a:t>
            </a:r>
          </a:p>
          <a:p>
            <a:r>
              <a:rPr lang="en-US" sz="1600" dirty="0">
                <a:latin typeface="Times New Roman" panose="02020603050405020304" pitchFamily="18" charset="0"/>
                <a:cs typeface="Times New Roman" panose="02020603050405020304" pitchFamily="18" charset="0"/>
              </a:rPr>
              <a:t>It uses a different file formats: ORC , Parquet.</a:t>
            </a:r>
          </a:p>
          <a:p>
            <a:r>
              <a:rPr lang="en-US" sz="1600" dirty="0">
                <a:latin typeface="Times New Roman" panose="02020603050405020304" pitchFamily="18" charset="0"/>
                <a:cs typeface="Times New Roman" panose="02020603050405020304" pitchFamily="18" charset="0"/>
              </a:rPr>
              <a:t>					</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                                                                                      </a:t>
            </a:r>
          </a:p>
          <a:p>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p:cNvSpPr>
            <a:spLocks noGrp="1"/>
          </p:cNvSpPr>
          <p:nvPr>
            <p:ph type="title"/>
          </p:nvPr>
        </p:nvSpPr>
        <p:spPr>
          <a:xfrm>
            <a:off x="525717" y="787068"/>
            <a:ext cx="4663649" cy="1455091"/>
          </a:xfrm>
        </p:spPr>
        <p:txBody>
          <a:bodyPr>
            <a:normAutofit/>
          </a:bodyPr>
          <a:lstStyle/>
          <a:p>
            <a:r>
              <a:rPr lang="en-US" dirty="0"/>
              <a:t>  </a:t>
            </a:r>
          </a:p>
        </p:txBody>
      </p:sp>
      <p:sp>
        <p:nvSpPr>
          <p:cNvPr id="30" name="Freeform: Shape 29"/>
          <p:cNvSpPr>
            <a:spLocks noGrp="1" noRot="1" noChangeAspect="1" noMove="1" noResize="1" noEditPoints="1" noAdjustHandles="1" noChangeArrowheads="1" noChangeShapeType="1" noTextEdit="1"/>
          </p:cNvSpPr>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2" name="Graphic 78"/>
          <p:cNvGrpSpPr>
            <a:grpSpLocks noGrp="1" noUngrp="1" noRot="1" noChangeAspect="1" noMove="1" noResize="1"/>
          </p:cNvGrpSpPr>
          <p:nvPr/>
        </p:nvGrpSpPr>
        <p:grpSpPr>
          <a:xfrm>
            <a:off x="525717" y="2585111"/>
            <a:ext cx="972241" cy="45718"/>
            <a:chOff x="4886325" y="3371754"/>
            <a:chExt cx="2418492" cy="113728"/>
          </a:xfrm>
          <a:solidFill>
            <a:schemeClr val="accent1"/>
          </a:solidFill>
        </p:grpSpPr>
        <p:sp>
          <p:nvSpPr>
            <p:cNvPr id="33"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34" name="Graphic 78"/>
            <p:cNvGrpSpPr/>
            <p:nvPr/>
          </p:nvGrpSpPr>
          <p:grpSpPr>
            <a:xfrm>
              <a:off x="4886709" y="3371754"/>
              <a:ext cx="2418108" cy="113728"/>
              <a:chOff x="4886709" y="3371754"/>
              <a:chExt cx="2418108" cy="113728"/>
            </a:xfrm>
            <a:grpFill/>
          </p:grpSpPr>
          <p:sp>
            <p:nvSpPr>
              <p:cNvPr id="35"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36"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37"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38"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p:cNvSpPr>
            <a:spLocks noGrp="1"/>
          </p:cNvSpPr>
          <p:nvPr>
            <p:ph idx="1"/>
          </p:nvPr>
        </p:nvSpPr>
        <p:spPr>
          <a:xfrm>
            <a:off x="525717" y="2796427"/>
            <a:ext cx="4663649" cy="3274503"/>
          </a:xfrm>
        </p:spPr>
        <p:txBody>
          <a:bodyPr>
            <a:normAutofit/>
          </a:bodyPr>
          <a:lstStyle/>
          <a:p>
            <a:pPr algn="just"/>
            <a:r>
              <a:rPr lang="en-US" sz="1900" b="1" dirty="0">
                <a:latin typeface="Times New Roman" panose="02020503050405090304" pitchFamily="18" charset="0"/>
                <a:cs typeface="Times New Roman" panose="02020503050405090304" pitchFamily="18" charset="0"/>
              </a:rPr>
              <a:t>ORC</a:t>
            </a:r>
            <a:r>
              <a:rPr lang="en-US" sz="1900" dirty="0">
                <a:latin typeface="Times New Roman" panose="02020503050405090304" pitchFamily="18" charset="0"/>
                <a:cs typeface="Times New Roman" panose="02020503050405090304" pitchFamily="18" charset="0"/>
              </a:rPr>
              <a:t> file Format :- (Optimized Row Columnar) is a free and open-source column-oriented data storage format.</a:t>
            </a:r>
          </a:p>
          <a:p>
            <a:pPr algn="just"/>
            <a:r>
              <a:rPr lang="en-US" sz="1900" b="1" dirty="0">
                <a:latin typeface="Times New Roman" panose="02020503050405090304" pitchFamily="18" charset="0"/>
                <a:cs typeface="Times New Roman" panose="02020503050405090304" pitchFamily="18" charset="0"/>
              </a:rPr>
              <a:t>Parquet</a:t>
            </a:r>
            <a:r>
              <a:rPr lang="en-US" sz="1900" dirty="0">
                <a:latin typeface="Times New Roman" panose="02020503050405090304" pitchFamily="18" charset="0"/>
                <a:cs typeface="Times New Roman" panose="02020503050405090304" pitchFamily="18" charset="0"/>
              </a:rPr>
              <a:t> is an open-source file format built to handle flat columnar storage data formats.</a:t>
            </a:r>
          </a:p>
          <a:p>
            <a:pPr algn="just"/>
            <a:r>
              <a:rPr lang="en-US" sz="1900" dirty="0">
                <a:latin typeface="Times New Roman" panose="02020503050405090304" pitchFamily="18" charset="0"/>
                <a:cs typeface="Times New Roman" panose="02020503050405090304" pitchFamily="18" charset="0"/>
              </a:rPr>
              <a:t>Also, it compare the performance of these two systems by conducting a set of cluster experiments using a </a:t>
            </a:r>
            <a:r>
              <a:rPr lang="en-US" sz="1900" b="1" dirty="0">
                <a:latin typeface="Times New Roman" panose="02020503050405090304" pitchFamily="18" charset="0"/>
                <a:cs typeface="Times New Roman" panose="02020503050405090304" pitchFamily="18" charset="0"/>
              </a:rPr>
              <a:t>TPC-H </a:t>
            </a:r>
            <a:r>
              <a:rPr lang="en-US" sz="1900" dirty="0">
                <a:latin typeface="Times New Roman" panose="02020503050405090304" pitchFamily="18" charset="0"/>
                <a:cs typeface="Times New Roman" panose="02020503050405090304" pitchFamily="18" charset="0"/>
              </a:rPr>
              <a:t>like benchmark and two </a:t>
            </a:r>
            <a:r>
              <a:rPr lang="en-US" sz="1900" b="1" dirty="0">
                <a:latin typeface="Times New Roman" panose="02020503050405090304" pitchFamily="18" charset="0"/>
                <a:cs typeface="Times New Roman" panose="02020503050405090304" pitchFamily="18" charset="0"/>
              </a:rPr>
              <a:t>TPC-DS</a:t>
            </a:r>
            <a:r>
              <a:rPr lang="en-US" sz="1900" dirty="0">
                <a:latin typeface="Times New Roman" panose="02020503050405090304" pitchFamily="18" charset="0"/>
                <a:cs typeface="Times New Roman" panose="02020503050405090304" pitchFamily="18" charset="0"/>
              </a:rPr>
              <a:t> inspired workloads. </a:t>
            </a:r>
          </a:p>
          <a:p>
            <a:pPr algn="just"/>
            <a:endParaRPr lang="en-US" sz="1900" dirty="0">
              <a:latin typeface="Times New Roman" panose="02020503050405090304" pitchFamily="18" charset="0"/>
              <a:cs typeface="Times New Roman" panose="02020503050405090304" pitchFamily="18" charset="0"/>
            </a:endParaRPr>
          </a:p>
          <a:p>
            <a:pPr algn="just"/>
            <a:endParaRPr lang="en-US" sz="1900" dirty="0"/>
          </a:p>
          <a:p>
            <a:pPr algn="just"/>
            <a:endParaRPr lang="en-US" sz="1900" dirty="0"/>
          </a:p>
        </p:txBody>
      </p:sp>
      <p:pic>
        <p:nvPicPr>
          <p:cNvPr id="6" name="Picture 5" descr="A picture containing diagram&#10;&#10;Description automatically generated"/>
          <p:cNvPicPr>
            <a:picLocks noChangeAspect="1"/>
          </p:cNvPicPr>
          <p:nvPr/>
        </p:nvPicPr>
        <p:blipFill>
          <a:blip r:embed="rId2"/>
          <a:stretch>
            <a:fillRect/>
          </a:stretch>
        </p:blipFill>
        <p:spPr>
          <a:xfrm>
            <a:off x="7400064" y="561192"/>
            <a:ext cx="2729259" cy="2667851"/>
          </a:xfrm>
          <a:prstGeom prst="rect">
            <a:avLst/>
          </a:prstGeom>
        </p:spPr>
      </p:pic>
      <p:pic>
        <p:nvPicPr>
          <p:cNvPr id="8" name="Picture 7" descr="Diagram&#10;&#10;Description automatically generated"/>
          <p:cNvPicPr>
            <a:picLocks noChangeAspect="1"/>
          </p:cNvPicPr>
          <p:nvPr/>
        </p:nvPicPr>
        <p:blipFill>
          <a:blip r:embed="rId3"/>
          <a:stretch>
            <a:fillRect/>
          </a:stretch>
        </p:blipFill>
        <p:spPr>
          <a:xfrm>
            <a:off x="7030020" y="3546397"/>
            <a:ext cx="3507730" cy="2667851"/>
          </a:xfrm>
          <a:prstGeom prst="rect">
            <a:avLst/>
          </a:prstGeom>
        </p:spPr>
      </p:pic>
      <p:sp>
        <p:nvSpPr>
          <p:cNvPr id="40" name="Freeform: Shape 39"/>
          <p:cNvSpPr>
            <a:spLocks noGrp="1" noRot="1" noChangeAspect="1" noMove="1" noResize="1" noEditPoints="1" noAdjustHandles="1" noChangeArrowheads="1" noChangeShapeType="1" noTextEdit="1"/>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42" name="Group 41"/>
          <p:cNvGrpSpPr>
            <a:grpSpLocks noGrp="1" noUngrp="1" noRot="1" noChangeAspect="1" noMove="1" noResize="1"/>
          </p:cNvGrpSpPr>
          <p:nvPr/>
        </p:nvGrpSpPr>
        <p:grpSpPr>
          <a:xfrm>
            <a:off x="10776050" y="5204025"/>
            <a:ext cx="886141" cy="802496"/>
            <a:chOff x="10948005" y="3272152"/>
            <a:chExt cx="868640" cy="786648"/>
          </a:xfrm>
          <a:solidFill>
            <a:schemeClr val="accent1"/>
          </a:solidFill>
        </p:grpSpPr>
        <p:sp>
          <p:nvSpPr>
            <p:cNvPr id="43" name="Freeform: Shape 42"/>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4" name="Freeform: Shape 43"/>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5" name="Freeform: Shape 44"/>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46" name="Graphic 12"/>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47" name="Graphic 15"/>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8" name="Graphic 15"/>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49" name="Freeform: Shape 48"/>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
            </a:r>
          </a:p>
        </p:txBody>
      </p:sp>
      <p:sp>
        <p:nvSpPr>
          <p:cNvPr id="3" name="Content Placeholder 2"/>
          <p:cNvSpPr>
            <a:spLocks noGrp="1"/>
          </p:cNvSpPr>
          <p:nvPr>
            <p:ph idx="1"/>
          </p:nvPr>
        </p:nvSpPr>
        <p:spPr>
          <a:xfrm>
            <a:off x="525717" y="946299"/>
            <a:ext cx="10077557" cy="5518296"/>
          </a:xfrm>
        </p:spPr>
        <p:txBody>
          <a:bodyPr>
            <a:noAutofit/>
          </a:bodyPr>
          <a:lstStyle/>
          <a:p>
            <a:r>
              <a:rPr lang="en-US" sz="1100" dirty="0">
                <a:latin typeface="Times New Roman" panose="02020503050405090304" pitchFamily="18" charset="0"/>
                <a:cs typeface="Times New Roman" panose="02020503050405090304" pitchFamily="18" charset="0"/>
              </a:rPr>
              <a:t>Hadoop as a central data repository for all their data coming from various sources.</a:t>
            </a:r>
          </a:p>
          <a:p>
            <a:r>
              <a:rPr lang="en-US" sz="1100" dirty="0">
                <a:latin typeface="Times New Roman" panose="02020503050405090304" pitchFamily="18" charset="0"/>
                <a:cs typeface="Times New Roman" panose="02020503050405090304" pitchFamily="18" charset="0"/>
              </a:rPr>
              <a:t>They have  classified these systems into two general categories: Native Hadoop-based systems, and database-Hadoop hybrids. </a:t>
            </a:r>
          </a:p>
          <a:p>
            <a:endParaRPr lang="en-US" sz="1100" dirty="0">
              <a:latin typeface="Times New Roman" panose="02020503050405090304" pitchFamily="18" charset="0"/>
              <a:cs typeface="Times New Roman" panose="02020503050405090304" pitchFamily="18" charset="0"/>
            </a:endParaRPr>
          </a:p>
          <a:p>
            <a:endParaRPr lang="en-US" sz="1100" dirty="0">
              <a:latin typeface="Times New Roman" panose="02020503050405090304" pitchFamily="18" charset="0"/>
              <a:cs typeface="Times New Roman" panose="02020503050405090304" pitchFamily="18" charset="0"/>
            </a:endParaRPr>
          </a:p>
          <a:p>
            <a:endParaRPr lang="en-US" sz="1100" dirty="0">
              <a:latin typeface="Times New Roman" panose="02020503050405090304" pitchFamily="18" charset="0"/>
              <a:cs typeface="Times New Roman" panose="02020503050405090304" pitchFamily="18" charset="0"/>
            </a:endParaRPr>
          </a:p>
          <a:p>
            <a:r>
              <a:rPr lang="en-US" sz="1100" dirty="0">
                <a:latin typeface="Times New Roman" panose="02020503050405090304" pitchFamily="18" charset="0"/>
                <a:cs typeface="Times New Roman" panose="02020503050405090304" pitchFamily="18" charset="0"/>
              </a:rPr>
              <a:t>NHBS (Native Hadoop-based systems ):- </a:t>
            </a:r>
          </a:p>
          <a:p>
            <a:pPr marL="342900" indent="-342900">
              <a:buFont typeface="Arial" panose="020B0604020202090204" pitchFamily="34" charset="0"/>
              <a:buChar char="•"/>
            </a:pPr>
            <a:r>
              <a:rPr lang="en-US" sz="1100" dirty="0">
                <a:latin typeface="Times New Roman" panose="02020503050405090304" pitchFamily="18" charset="0"/>
                <a:cs typeface="Times New Roman" panose="02020503050405090304" pitchFamily="18" charset="0"/>
              </a:rPr>
              <a:t>Hive is the first SQL like system, which uses another  framework like Map Reduce  or Tez.</a:t>
            </a:r>
          </a:p>
          <a:p>
            <a:pPr marL="342900" indent="-342900">
              <a:buFont typeface="Arial" panose="020B0604020202090204" pitchFamily="34" charset="0"/>
              <a:buChar char="•"/>
            </a:pPr>
            <a:r>
              <a:rPr lang="en-US" sz="1100" dirty="0">
                <a:latin typeface="Times New Roman" panose="02020503050405090304" pitchFamily="18" charset="0"/>
                <a:cs typeface="Times New Roman" panose="02020503050405090304" pitchFamily="18" charset="0"/>
              </a:rPr>
              <a:t>Impala runs queries using its own long-running daemons running on every HDFS Data Node, and instead of materializing intermediate results, pipelines them between computation stages. </a:t>
            </a:r>
          </a:p>
          <a:p>
            <a:r>
              <a:rPr lang="en-US" sz="1100" dirty="0">
                <a:latin typeface="Times New Roman" panose="02020503050405090304" pitchFamily="18" charset="0"/>
                <a:cs typeface="Times New Roman" panose="02020503050405090304" pitchFamily="18" charset="0"/>
              </a:rPr>
              <a:t>DHH(Database-Hadoop hybrids):-</a:t>
            </a:r>
          </a:p>
          <a:p>
            <a:pPr marL="342900" indent="-342900">
              <a:buFont typeface="Arial" panose="020B0604020202090204" pitchFamily="34" charset="0"/>
              <a:buChar char="•"/>
            </a:pPr>
            <a:r>
              <a:rPr lang="en-US" sz="1100" dirty="0">
                <a:latin typeface="Times New Roman" panose="02020503050405090304" pitchFamily="18" charset="0"/>
                <a:cs typeface="Times New Roman" panose="02020503050405090304" pitchFamily="18" charset="0"/>
              </a:rPr>
              <a:t>It uses the relational database to execute query fragments.</a:t>
            </a:r>
          </a:p>
          <a:p>
            <a:endParaRPr lang="en-US" sz="1100" dirty="0">
              <a:latin typeface="Times New Roman" panose="02020503050405090304" pitchFamily="18" charset="0"/>
              <a:cs typeface="Times New Roman" panose="02020503050405090304" pitchFamily="18" charset="0"/>
            </a:endParaRPr>
          </a:p>
          <a:p>
            <a:r>
              <a:rPr lang="en-US" sz="1100" dirty="0">
                <a:latin typeface="Times New Roman" panose="02020503050405090304" pitchFamily="18" charset="0"/>
                <a:cs typeface="Times New Roman" panose="02020503050405090304" pitchFamily="18" charset="0"/>
              </a:rPr>
              <a:t>It mainly focus on the first category of native SQL-on- Hadoop systems and investigate the performance of Hive and Impala.</a:t>
            </a:r>
          </a:p>
          <a:p>
            <a:r>
              <a:rPr lang="en-US" sz="1100" dirty="0">
                <a:latin typeface="Times New Roman" panose="02020503050405090304" pitchFamily="18" charset="0"/>
                <a:cs typeface="Times New Roman" panose="02020503050405090304" pitchFamily="18" charset="0"/>
              </a:rPr>
              <a:t>Reason behind  picking  these two systems due to their popularity as well as their architectural differences. </a:t>
            </a:r>
          </a:p>
          <a:p>
            <a:r>
              <a:rPr lang="en-US" sz="1100" dirty="0">
                <a:latin typeface="Times New Roman" panose="02020503050405090304" pitchFamily="18" charset="0"/>
                <a:cs typeface="Times New Roman" panose="02020503050405090304" pitchFamily="18" charset="0"/>
              </a:rPr>
              <a:t>(There are other SQL-on-Hadoop systems, such as Presto and Tajo but but these systems are mainly used by companies that created them.)</a:t>
            </a:r>
          </a:p>
          <a:p>
            <a:endParaRPr lang="en-US" sz="1100" dirty="0">
              <a:latin typeface="Times New Roman" panose="02020503050405090304" pitchFamily="18" charset="0"/>
              <a:cs typeface="Times New Roman" panose="02020503050405090304" pitchFamily="18" charset="0"/>
            </a:endParaRPr>
          </a:p>
          <a:p>
            <a:pPr marL="171450" indent="-171450">
              <a:buFont typeface="Arial" panose="020B0604020202090204" pitchFamily="34" charset="0"/>
              <a:buChar char="•"/>
            </a:pPr>
            <a:r>
              <a:rPr lang="en-US" sz="1100" dirty="0">
                <a:latin typeface="Times New Roman" panose="02020503050405090304" pitchFamily="18" charset="0"/>
                <a:cs typeface="Times New Roman" panose="02020503050405090304" pitchFamily="18" charset="0"/>
              </a:rPr>
              <a:t>Hive and Impala are used for analytical queries.</a:t>
            </a:r>
          </a:p>
          <a:p>
            <a:pPr marL="171450" indent="-171450">
              <a:buFont typeface="Arial" panose="020B0604020202090204" pitchFamily="34" charset="0"/>
              <a:buChar char="•"/>
            </a:pPr>
            <a:r>
              <a:rPr lang="en-US" sz="1100" dirty="0">
                <a:latin typeface="Times New Roman" panose="02020503050405090304" pitchFamily="18" charset="0"/>
                <a:cs typeface="Times New Roman" panose="02020503050405090304" pitchFamily="18" charset="0"/>
              </a:rPr>
              <a:t>We conduct a detailed analysis of Impala and Hive using TPC-H data, stored as text, Parquet and ORC file formats and with the TPC-DS inspired workload. </a:t>
            </a:r>
          </a:p>
          <a:p>
            <a:endParaRPr lang="en-US" sz="1100" dirty="0">
              <a:latin typeface="Times New Roman" panose="02020503050405090304" pitchFamily="18" charset="0"/>
              <a:cs typeface="Times New Roman" panose="02020503050405090304" pitchFamily="18" charset="0"/>
            </a:endParaRPr>
          </a:p>
          <a:p>
            <a:endParaRPr lang="en-US" sz="1100" dirty="0">
              <a:latin typeface="Times New Roman" panose="02020503050405090304" pitchFamily="18" charset="0"/>
              <a:cs typeface="Times New Roman" panose="02020503050405090304" pitchFamily="18" charset="0"/>
            </a:endParaRPr>
          </a:p>
          <a:p>
            <a:endParaRPr lang="en-US" sz="1100" dirty="0">
              <a:latin typeface="Times New Roman" panose="02020503050405090304" pitchFamily="18" charset="0"/>
              <a:cs typeface="Times New Roman" panose="0202050305040509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717" y="510364"/>
            <a:ext cx="10077557" cy="1602268"/>
          </a:xfrm>
        </p:spPr>
        <p:txBody>
          <a:bodyPr>
            <a:normAutofit fontScale="90000"/>
          </a:bodyPr>
          <a:lstStyle/>
          <a:p>
            <a:r>
              <a:rPr lang="en-US" b="1" i="0" dirty="0"/>
              <a:t>TPC-H like Workload </a:t>
            </a:r>
            <a:r>
              <a:rPr lang="en-US" dirty="0"/>
              <a:t>(Transaction Processing Council Ad-hoc/decision support benchmark)</a:t>
            </a:r>
            <a:br>
              <a:rPr lang="en-US" b="1" i="0" dirty="0"/>
            </a:br>
            <a:endParaRPr lang="en-US" b="1" i="0" dirty="0"/>
          </a:p>
        </p:txBody>
      </p:sp>
      <p:sp>
        <p:nvSpPr>
          <p:cNvPr id="3" name="Content Placeholder 2"/>
          <p:cNvSpPr>
            <a:spLocks noGrp="1"/>
          </p:cNvSpPr>
          <p:nvPr>
            <p:ph idx="1"/>
          </p:nvPr>
        </p:nvSpPr>
        <p:spPr>
          <a:xfrm>
            <a:off x="525717" y="1637414"/>
            <a:ext cx="10077557" cy="4848445"/>
          </a:xfrm>
        </p:spPr>
        <p:txBody>
          <a:bodyPr>
            <a:normAutofit fontScale="25000" lnSpcReduction="20000"/>
          </a:bodyPr>
          <a:lstStyle/>
          <a:p>
            <a:endParaRPr lang="en-US" dirty="0"/>
          </a:p>
          <a:p>
            <a:endParaRPr lang="en-US" dirty="0"/>
          </a:p>
          <a:p>
            <a:pPr algn="just"/>
            <a:endParaRPr lang="en-US" sz="5000" dirty="0">
              <a:latin typeface="Times New Roman" panose="02020503050405090304" pitchFamily="18" charset="0"/>
              <a:cs typeface="Times New Roman" panose="02020503050405090304" pitchFamily="18" charset="0"/>
            </a:endParaRPr>
          </a:p>
          <a:p>
            <a:pPr algn="just"/>
            <a:r>
              <a:rPr lang="en-US" sz="6400" dirty="0">
                <a:latin typeface="Times New Roman" panose="02020503050405090304" pitchFamily="18" charset="0"/>
                <a:cs typeface="Times New Roman" panose="02020503050405090304" pitchFamily="18" charset="0"/>
              </a:rPr>
              <a:t>The TPC-H benchmark provides up to </a:t>
            </a:r>
            <a:r>
              <a:rPr lang="en-US" sz="6400" b="1" dirty="0">
                <a:latin typeface="Times New Roman" panose="02020503050405090304" pitchFamily="18" charset="0"/>
                <a:cs typeface="Times New Roman" panose="02020503050405090304" pitchFamily="18" charset="0"/>
              </a:rPr>
              <a:t>twenty-two</a:t>
            </a:r>
            <a:r>
              <a:rPr lang="en-US" sz="6400" dirty="0">
                <a:latin typeface="Times New Roman" panose="02020503050405090304" pitchFamily="18" charset="0"/>
                <a:cs typeface="Times New Roman" panose="02020503050405090304" pitchFamily="18" charset="0"/>
              </a:rPr>
              <a:t> decision support queries that must be executed as part of the TPC-H benchmark. Each TPC-H query asks a business question and includes the corresponding query to answer the question.</a:t>
            </a:r>
          </a:p>
          <a:p>
            <a:pPr marL="342900" indent="-342900" algn="just">
              <a:buFont typeface="Arial" panose="020B0604020202090204" pitchFamily="34" charset="0"/>
              <a:buChar char="•"/>
            </a:pPr>
            <a:r>
              <a:rPr lang="en-US" sz="6400" dirty="0">
                <a:latin typeface="Times New Roman" panose="02020503050405090304" pitchFamily="18" charset="0"/>
                <a:cs typeface="Times New Roman" panose="02020503050405090304" pitchFamily="18" charset="0"/>
              </a:rPr>
              <a:t>Hive has now support for nested sub-queries. In order to exploit this feature, we re-wrote 11 TPC-H queries. The remaining queries could not be further optimized since they already consist of a single query. Impala was able to execute these rewritten queries and produce correct results, except for Query 18, which produced incorrect results when nested and had to be split into two queries.</a:t>
            </a:r>
          </a:p>
          <a:p>
            <a:pPr algn="just"/>
            <a:r>
              <a:rPr lang="en-US" sz="6400" dirty="0">
                <a:latin typeface="Times New Roman" panose="02020503050405090304" pitchFamily="18" charset="0"/>
                <a:cs typeface="Times New Roman" panose="02020503050405090304" pitchFamily="18" charset="0"/>
              </a:rPr>
              <a:t>In Hive-MR, we enabled various optimizations including:</a:t>
            </a:r>
          </a:p>
          <a:p>
            <a:pPr algn="just"/>
            <a:r>
              <a:rPr lang="en-US" sz="6400" dirty="0">
                <a:latin typeface="Times New Roman" panose="02020503050405090304" pitchFamily="18" charset="0"/>
                <a:cs typeface="Times New Roman" panose="02020503050405090304" pitchFamily="18" charset="0"/>
              </a:rPr>
              <a:t>a) optimization of correlated queries, b) map-side join and aggregation. </a:t>
            </a:r>
          </a:p>
          <a:p>
            <a:pPr algn="just"/>
            <a:r>
              <a:rPr lang="en-US" sz="6400" dirty="0">
                <a:latin typeface="Times New Roman" panose="02020503050405090304" pitchFamily="18" charset="0"/>
                <a:cs typeface="Times New Roman" panose="02020503050405090304" pitchFamily="18" charset="0"/>
              </a:rPr>
              <a:t>When a query is split into multiple sub-queries, the intermediate results between sub-queries were materialized into temporary tables in HDFS using the same file format.</a:t>
            </a:r>
          </a:p>
          <a:p>
            <a:pPr algn="just"/>
            <a:endParaRPr lang="en-US" sz="6400" dirty="0">
              <a:latin typeface="Times New Roman" panose="02020503050405090304" pitchFamily="18" charset="0"/>
              <a:cs typeface="Times New Roman" panose="02020503050405090304" pitchFamily="18" charset="0"/>
            </a:endParaRPr>
          </a:p>
          <a:p>
            <a:pPr marL="342900" indent="-342900" algn="just">
              <a:buFont typeface="Arial" panose="020B0604020202090204" pitchFamily="34" charset="0"/>
              <a:buChar char="•"/>
            </a:pPr>
            <a:r>
              <a:rPr lang="en-US" sz="6400" dirty="0">
                <a:latin typeface="Times New Roman" panose="02020503050405090304" pitchFamily="18" charset="0"/>
                <a:cs typeface="Times New Roman" panose="02020503050405090304" pitchFamily="18" charset="0"/>
              </a:rPr>
              <a:t>For Impala, we computed table and column statistics for each table using the COMPUTE STATS statement. These statistics are used to optimize the join order and choose the join methods.</a:t>
            </a:r>
          </a:p>
          <a:p>
            <a:endParaRPr lang="en-US" dirty="0"/>
          </a:p>
          <a:p>
            <a:br>
              <a:rPr lang="en-US" b="1" dirty="0"/>
            </a:br>
            <a:endParaRPr lang="en-US"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717" y="170121"/>
            <a:ext cx="10077557" cy="1169581"/>
          </a:xfrm>
        </p:spPr>
        <p:txBody>
          <a:bodyPr>
            <a:normAutofit fontScale="90000"/>
          </a:bodyPr>
          <a:lstStyle/>
          <a:p>
            <a:r>
              <a:rPr lang="en-US" dirty="0"/>
              <a:t>Data Preparation and Load Times</a:t>
            </a:r>
            <a:br>
              <a:rPr lang="en-US" dirty="0"/>
            </a:br>
            <a:endParaRPr lang="en-US" dirty="0"/>
          </a:p>
        </p:txBody>
      </p:sp>
      <p:sp>
        <p:nvSpPr>
          <p:cNvPr id="3" name="Content Placeholder 2"/>
          <p:cNvSpPr>
            <a:spLocks noGrp="1"/>
          </p:cNvSpPr>
          <p:nvPr>
            <p:ph idx="1"/>
          </p:nvPr>
        </p:nvSpPr>
        <p:spPr>
          <a:xfrm>
            <a:off x="525717" y="1031359"/>
            <a:ext cx="11361483" cy="5656520"/>
          </a:xfrm>
        </p:spPr>
        <p:txBody>
          <a:bodyPr>
            <a:normAutofit/>
          </a:bodyPr>
          <a:lstStyle/>
          <a:p>
            <a:pPr algn="just"/>
            <a:r>
              <a:rPr lang="en-US" sz="1800" dirty="0">
                <a:latin typeface="Times New Roman" panose="02020503050405090304" pitchFamily="18" charset="0"/>
                <a:cs typeface="Times New Roman" panose="02020503050405090304" pitchFamily="18" charset="0"/>
              </a:rPr>
              <a:t>We used the ORC file format in Hive and the Parquet file format in Impala which are the popular columnar formats that each system advertises. We also experimented with the text file format (TXT) in order to examine the performance of each system.</a:t>
            </a:r>
          </a:p>
          <a:p>
            <a:pPr algn="just"/>
            <a:endParaRPr lang="en-US" sz="1800" dirty="0">
              <a:latin typeface="Times New Roman" panose="02020503050405090304" pitchFamily="18" charset="0"/>
              <a:cs typeface="Times New Roman" panose="02020503050405090304" pitchFamily="18" charset="0"/>
            </a:endParaRPr>
          </a:p>
          <a:p>
            <a:pPr algn="just"/>
            <a:r>
              <a:rPr lang="en-US" sz="1800" dirty="0">
                <a:latin typeface="Times New Roman" panose="02020503050405090304" pitchFamily="18" charset="0"/>
                <a:cs typeface="Times New Roman" panose="02020503050405090304" pitchFamily="18" charset="0"/>
              </a:rPr>
              <a:t>We experimented with all the compression algorithms that are available for each columnar layout, namely snappy and </a:t>
            </a:r>
            <a:r>
              <a:rPr lang="en-US" sz="1800" dirty="0" err="1">
                <a:latin typeface="Times New Roman" panose="02020503050405090304" pitchFamily="18" charset="0"/>
                <a:cs typeface="Times New Roman" panose="02020503050405090304" pitchFamily="18" charset="0"/>
              </a:rPr>
              <a:t>zlib</a:t>
            </a:r>
            <a:r>
              <a:rPr lang="en-US" sz="1800" dirty="0">
                <a:latin typeface="Times New Roman" panose="02020503050405090304" pitchFamily="18" charset="0"/>
                <a:cs typeface="Times New Roman" panose="02020503050405090304" pitchFamily="18" charset="0"/>
              </a:rPr>
              <a:t> for the ORC file format and snappy and </a:t>
            </a:r>
            <a:r>
              <a:rPr lang="en-US" sz="1800" dirty="0" err="1">
                <a:latin typeface="Times New Roman" panose="02020503050405090304" pitchFamily="18" charset="0"/>
                <a:cs typeface="Times New Roman" panose="02020503050405090304" pitchFamily="18" charset="0"/>
              </a:rPr>
              <a:t>gzip</a:t>
            </a:r>
            <a:r>
              <a:rPr lang="en-US" sz="1800" dirty="0">
                <a:latin typeface="Times New Roman" panose="02020503050405090304" pitchFamily="18" charset="0"/>
                <a:cs typeface="Times New Roman" panose="02020503050405090304" pitchFamily="18" charset="0"/>
              </a:rPr>
              <a:t> for the Parquet format. Our results show that snappy compression provides slightly better query performance than </a:t>
            </a:r>
            <a:r>
              <a:rPr lang="en-US" sz="1800" dirty="0" err="1">
                <a:latin typeface="Times New Roman" panose="02020503050405090304" pitchFamily="18" charset="0"/>
                <a:cs typeface="Times New Roman" panose="02020503050405090304" pitchFamily="18" charset="0"/>
              </a:rPr>
              <a:t>zlib</a:t>
            </a:r>
            <a:r>
              <a:rPr lang="en-US" sz="1800" dirty="0">
                <a:latin typeface="Times New Roman" panose="02020503050405090304" pitchFamily="18" charset="0"/>
                <a:cs typeface="Times New Roman" panose="02020503050405090304" pitchFamily="18" charset="0"/>
              </a:rPr>
              <a:t> and </a:t>
            </a:r>
            <a:r>
              <a:rPr lang="en-US" sz="1800" dirty="0" err="1">
                <a:latin typeface="Times New Roman" panose="02020503050405090304" pitchFamily="18" charset="0"/>
                <a:cs typeface="Times New Roman" panose="02020503050405090304" pitchFamily="18" charset="0"/>
              </a:rPr>
              <a:t>gzip</a:t>
            </a:r>
            <a:r>
              <a:rPr lang="en-US" sz="1800" dirty="0">
                <a:latin typeface="Times New Roman" panose="02020503050405090304" pitchFamily="18" charset="0"/>
                <a:cs typeface="Times New Roman" panose="02020503050405090304" pitchFamily="18" charset="0"/>
              </a:rPr>
              <a:t>, for the TPCH workload, on both file formats. For this reason, we only report results with snappy compression in both Hive and Impala.</a:t>
            </a:r>
          </a:p>
          <a:p>
            <a:r>
              <a:rPr lang="en-US" sz="1800" dirty="0">
                <a:latin typeface="Times New Roman" panose="02020503050405090304" pitchFamily="18" charset="0"/>
                <a:cs typeface="Times New Roman" panose="02020503050405090304" pitchFamily="18" charset="0"/>
              </a:rPr>
              <a:t>Table  presents the time to load all the TPC-H tables in each system, for each format that we used. It also shows the aggregate size of the tables.</a:t>
            </a:r>
          </a:p>
          <a:p>
            <a:pPr algn="just"/>
            <a:endParaRPr lang="en-US" sz="1800" dirty="0">
              <a:latin typeface="Times New Roman" panose="02020503050405090304" pitchFamily="18" charset="0"/>
              <a:cs typeface="Times New Roman" panose="02020503050405090304" pitchFamily="18" charset="0"/>
            </a:endParaRPr>
          </a:p>
          <a:p>
            <a:pPr algn="just"/>
            <a:endParaRPr lang="en-US" sz="1800" dirty="0">
              <a:latin typeface="Times New Roman" panose="02020503050405090304" pitchFamily="18" charset="0"/>
              <a:cs typeface="Times New Roman" panose="02020503050405090304" pitchFamily="18" charset="0"/>
            </a:endParaRPr>
          </a:p>
          <a:p>
            <a:pPr algn="just"/>
            <a:endParaRPr lang="en-US" sz="1800" dirty="0">
              <a:latin typeface="Times New Roman" panose="02020503050405090304" pitchFamily="18" charset="0"/>
              <a:cs typeface="Times New Roman" panose="02020503050405090304" pitchFamily="18" charset="0"/>
            </a:endParaRPr>
          </a:p>
        </p:txBody>
      </p:sp>
      <p:pic>
        <p:nvPicPr>
          <p:cNvPr id="5" name="Picture 4" descr="Table&#10;&#10;Description automatically generated"/>
          <p:cNvPicPr>
            <a:picLocks noChangeAspect="1"/>
          </p:cNvPicPr>
          <p:nvPr/>
        </p:nvPicPr>
        <p:blipFill>
          <a:blip r:embed="rId2"/>
          <a:stretch>
            <a:fillRect/>
          </a:stretch>
        </p:blipFill>
        <p:spPr>
          <a:xfrm>
            <a:off x="4667250" y="4605079"/>
            <a:ext cx="4662488" cy="2082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17871" y="976160"/>
            <a:ext cx="4767930" cy="1848734"/>
          </a:xfrm>
        </p:spPr>
        <p:txBody>
          <a:bodyPr>
            <a:normAutofit/>
          </a:bodyPr>
          <a:lstStyle/>
          <a:p>
            <a:r>
              <a:rPr lang="en-US" b="1" dirty="0">
                <a:latin typeface="Times New Roman" panose="02020503050405090304" pitchFamily="18" charset="0"/>
                <a:cs typeface="Times New Roman" panose="02020503050405090304" pitchFamily="18" charset="0"/>
              </a:rPr>
              <a:t>Overall Performance: Hive vs. Impala</a:t>
            </a:r>
            <a:br>
              <a:rPr lang="en-US" b="1" dirty="0">
                <a:latin typeface="Times New Roman" panose="02020503050405090304" pitchFamily="18" charset="0"/>
                <a:cs typeface="Times New Roman" panose="02020503050405090304" pitchFamily="18" charset="0"/>
              </a:rPr>
            </a:br>
            <a:endParaRPr lang="en-US" b="1" dirty="0">
              <a:latin typeface="Times New Roman" panose="02020503050405090304" pitchFamily="18" charset="0"/>
              <a:cs typeface="Times New Roman" panose="02020503050405090304" pitchFamily="18" charset="0"/>
            </a:endParaRPr>
          </a:p>
        </p:txBody>
      </p:sp>
      <p:sp>
        <p:nvSpPr>
          <p:cNvPr id="12" name="Freeform: Shape 11"/>
          <p:cNvSpPr>
            <a:spLocks noGrp="1" noRot="1" noChangeAspect="1" noMove="1" noResize="1" noEditPoints="1" noAdjustHandles="1" noChangeArrowheads="1" noChangeShapeType="1" noTextEdit="1"/>
          </p:cNvSpPr>
          <p:nvPr/>
        </p:nvSpPr>
        <p:spPr>
          <a:xfrm flipH="1">
            <a:off x="-2" y="-21648"/>
            <a:ext cx="1839951" cy="1423657"/>
          </a:xfrm>
          <a:custGeom>
            <a:avLst/>
            <a:gdLst>
              <a:gd name="connsiteX0" fmla="*/ 0 w 2331138"/>
              <a:gd name="connsiteY0" fmla="*/ 0 h 3352676"/>
              <a:gd name="connsiteX1" fmla="*/ 2331138 w 2331138"/>
              <a:gd name="connsiteY1" fmla="*/ 0 h 3352676"/>
              <a:gd name="connsiteX2" fmla="*/ 2331138 w 2331138"/>
              <a:gd name="connsiteY2" fmla="*/ 3352676 h 3352676"/>
              <a:gd name="connsiteX3" fmla="*/ 2097210 w 2331138"/>
              <a:gd name="connsiteY3" fmla="*/ 3226228 h 3352676"/>
              <a:gd name="connsiteX4" fmla="*/ 214881 w 2331138"/>
              <a:gd name="connsiteY4" fmla="*/ 1176738 h 3352676"/>
              <a:gd name="connsiteX5" fmla="*/ 1129 w 2331138"/>
              <a:gd name="connsiteY5" fmla="*/ 67475 h 335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1138" h="3352676">
                <a:moveTo>
                  <a:pt x="0" y="0"/>
                </a:moveTo>
                <a:lnTo>
                  <a:pt x="2331138" y="0"/>
                </a:lnTo>
                <a:lnTo>
                  <a:pt x="2331138" y="3352676"/>
                </a:lnTo>
                <a:lnTo>
                  <a:pt x="2097210" y="3226228"/>
                </a:lnTo>
                <a:cubicBezTo>
                  <a:pt x="1273150" y="2744079"/>
                  <a:pt x="560886" y="2027200"/>
                  <a:pt x="214881" y="1176738"/>
                </a:cubicBezTo>
                <a:cubicBezTo>
                  <a:pt x="72781" y="827511"/>
                  <a:pt x="14297" y="430630"/>
                  <a:pt x="1129" y="67475"/>
                </a:cubicBezTo>
                <a:close/>
              </a:path>
            </a:pathLst>
          </a:custGeom>
          <a:solidFill>
            <a:schemeClr val="accent3">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aphic 78"/>
          <p:cNvGrpSpPr>
            <a:grpSpLocks noGrp="1" noUngrp="1" noRot="1" noChangeAspect="1" noMove="1" noResize="1"/>
          </p:cNvGrpSpPr>
          <p:nvPr/>
        </p:nvGrpSpPr>
        <p:grpSpPr>
          <a:xfrm>
            <a:off x="574415" y="3039261"/>
            <a:ext cx="1020166" cy="45718"/>
            <a:chOff x="4886325" y="3371754"/>
            <a:chExt cx="2418492" cy="113728"/>
          </a:xfrm>
          <a:solidFill>
            <a:schemeClr val="accent1"/>
          </a:solidFill>
        </p:grpSpPr>
        <p:sp>
          <p:nvSpPr>
            <p:cNvPr id="15"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6" name="Graphic 78"/>
            <p:cNvGrpSpPr/>
            <p:nvPr/>
          </p:nvGrpSpPr>
          <p:grpSpPr>
            <a:xfrm>
              <a:off x="4886709" y="3371754"/>
              <a:ext cx="2418108" cy="113728"/>
              <a:chOff x="4886709" y="3371754"/>
              <a:chExt cx="2418108" cy="113728"/>
            </a:xfrm>
            <a:grpFill/>
          </p:grpSpPr>
          <p:sp>
            <p:nvSpPr>
              <p:cNvPr id="17"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18"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19"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20"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p:cNvSpPr>
            <a:spLocks noGrp="1"/>
          </p:cNvSpPr>
          <p:nvPr>
            <p:ph idx="1"/>
          </p:nvPr>
        </p:nvSpPr>
        <p:spPr>
          <a:xfrm>
            <a:off x="517871" y="3149204"/>
            <a:ext cx="5966834" cy="3085132"/>
          </a:xfrm>
        </p:spPr>
        <p:txBody>
          <a:bodyPr>
            <a:normAutofit fontScale="92500" lnSpcReduction="10000"/>
          </a:bodyPr>
          <a:lstStyle/>
          <a:p>
            <a:pPr algn="just">
              <a:lnSpc>
                <a:spcPct val="100000"/>
              </a:lnSpc>
            </a:pPr>
            <a:r>
              <a:rPr lang="en-US" sz="1600" dirty="0">
                <a:latin typeface="Times New Roman" panose="02020503050405090304" pitchFamily="18" charset="0"/>
                <a:cs typeface="Times New Roman" panose="02020503050405090304" pitchFamily="18" charset="0"/>
              </a:rPr>
              <a:t>In this experiment, we run the 22 TPC-H queries, one after the other, for both Hive and Impala and measure the execution time for each query.</a:t>
            </a:r>
          </a:p>
          <a:p>
            <a:pPr algn="just">
              <a:lnSpc>
                <a:spcPct val="100000"/>
              </a:lnSpc>
            </a:pPr>
            <a:r>
              <a:rPr lang="en-US" sz="1600" dirty="0">
                <a:latin typeface="Times New Roman" panose="02020503050405090304" pitchFamily="18" charset="0"/>
                <a:cs typeface="Times New Roman" panose="02020503050405090304" pitchFamily="18" charset="0"/>
              </a:rPr>
              <a:t>Table presents the running time of the queries in Hive and Impala for each TPC-H query and for each file format that we examined. The last column of the table presents the ratio between Hive-Tez’s response time over Impala’s response time for the snappy compressed ORC file and the snappy compressed Parquet format, respectively. The table also contains the arithmetic (AM) and geometric (GM) mean of the response times for all file formats. The values of AM-Q{9,21} and GM-Q{9,21} correspond to the arithmetic and geometric mean of all the queries but Query 9 and Query 21. Query 9 did not complete in Impala due to </a:t>
            </a:r>
            <a:r>
              <a:rPr lang="en-US" sz="1600" u="sng" dirty="0">
                <a:latin typeface="Times New Roman" panose="02020503050405090304" pitchFamily="18" charset="0"/>
                <a:cs typeface="Times New Roman" panose="02020503050405090304" pitchFamily="18" charset="0"/>
              </a:rPr>
              <a:t>lack of sufficient memory </a:t>
            </a:r>
            <a:r>
              <a:rPr lang="en-US" sz="1600" dirty="0">
                <a:latin typeface="Times New Roman" panose="02020503050405090304" pitchFamily="18" charset="0"/>
                <a:cs typeface="Times New Roman" panose="02020503050405090304" pitchFamily="18" charset="0"/>
              </a:rPr>
              <a:t>and Query 21 did not complete in Hive-Tez when the ORC file format was used since a </a:t>
            </a:r>
            <a:r>
              <a:rPr lang="en-US" sz="1600" u="sng" dirty="0">
                <a:latin typeface="Times New Roman" panose="02020503050405090304" pitchFamily="18" charset="0"/>
                <a:cs typeface="Times New Roman" panose="02020503050405090304" pitchFamily="18" charset="0"/>
              </a:rPr>
              <a:t>container was automatically killed</a:t>
            </a:r>
            <a:r>
              <a:rPr lang="en-US" sz="1600" dirty="0">
                <a:latin typeface="Times New Roman" panose="02020503050405090304" pitchFamily="18" charset="0"/>
                <a:cs typeface="Times New Roman" panose="02020503050405090304" pitchFamily="18" charset="0"/>
              </a:rPr>
              <a:t>.</a:t>
            </a:r>
          </a:p>
          <a:p>
            <a:pPr>
              <a:lnSpc>
                <a:spcPct val="100000"/>
              </a:lnSpc>
            </a:pPr>
            <a:endParaRPr lang="en-US" sz="1100" dirty="0"/>
          </a:p>
          <a:p>
            <a:pPr>
              <a:lnSpc>
                <a:spcPct val="100000"/>
              </a:lnSpc>
            </a:pPr>
            <a:endParaRPr lang="en-US" sz="1100" dirty="0"/>
          </a:p>
        </p:txBody>
      </p:sp>
      <p:pic>
        <p:nvPicPr>
          <p:cNvPr id="5" name="Picture 4" descr="Table&#10;&#10;Description automatically generated"/>
          <p:cNvPicPr>
            <a:picLocks noChangeAspect="1"/>
          </p:cNvPicPr>
          <p:nvPr/>
        </p:nvPicPr>
        <p:blipFill>
          <a:blip r:embed="rId2"/>
          <a:stretch>
            <a:fillRect/>
          </a:stretch>
        </p:blipFill>
        <p:spPr>
          <a:xfrm>
            <a:off x="6769703" y="577947"/>
            <a:ext cx="4865702" cy="5024938"/>
          </a:xfrm>
          <a:prstGeom prst="rect">
            <a:avLst/>
          </a:prstGeom>
        </p:spPr>
      </p:pic>
      <p:sp>
        <p:nvSpPr>
          <p:cNvPr id="22" name="Freeform: Shape 21"/>
          <p:cNvSpPr>
            <a:spLocks noGrp="1" noRot="1" noChangeAspect="1" noMove="1" noResize="1" noEditPoints="1" noAdjustHandles="1" noChangeArrowheads="1" noChangeShapeType="1" noTextEdit="1"/>
          </p:cNvSpPr>
          <p:nvPr/>
        </p:nvSpPr>
        <p:spPr>
          <a:xfrm flipH="1">
            <a:off x="7899042" y="5602884"/>
            <a:ext cx="4292956" cy="1255116"/>
          </a:xfrm>
          <a:custGeom>
            <a:avLst/>
            <a:gdLst>
              <a:gd name="connsiteX0" fmla="*/ 0 w 4238069"/>
              <a:gd name="connsiteY0" fmla="*/ 0 h 1903025"/>
              <a:gd name="connsiteX1" fmla="*/ 113310 w 4238069"/>
              <a:gd name="connsiteY1" fmla="*/ 8960 h 1903025"/>
              <a:gd name="connsiteX2" fmla="*/ 291503 w 4238069"/>
              <a:gd name="connsiteY2" fmla="*/ 37000 h 1903025"/>
              <a:gd name="connsiteX3" fmla="*/ 3082930 w 4238069"/>
              <a:gd name="connsiteY3" fmla="*/ 1104916 h 1903025"/>
              <a:gd name="connsiteX4" fmla="*/ 3881548 w 4238069"/>
              <a:gd name="connsiteY4" fmla="*/ 1668276 h 1903025"/>
              <a:gd name="connsiteX5" fmla="*/ 4238069 w 4238069"/>
              <a:gd name="connsiteY5" fmla="*/ 1903025 h 1903025"/>
              <a:gd name="connsiteX6" fmla="*/ 0 w 4238069"/>
              <a:gd name="connsiteY6" fmla="*/ 1903025 h 1903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38069" h="1903025">
                <a:moveTo>
                  <a:pt x="0" y="0"/>
                </a:moveTo>
                <a:lnTo>
                  <a:pt x="113310" y="8960"/>
                </a:lnTo>
                <a:cubicBezTo>
                  <a:pt x="173365" y="16155"/>
                  <a:pt x="232870" y="25632"/>
                  <a:pt x="291503" y="37000"/>
                </a:cubicBezTo>
                <a:cubicBezTo>
                  <a:pt x="1250780" y="222537"/>
                  <a:pt x="2264787" y="499636"/>
                  <a:pt x="3082930" y="1104916"/>
                </a:cubicBezTo>
                <a:cubicBezTo>
                  <a:pt x="3348371" y="1301283"/>
                  <a:pt x="3614239" y="1488349"/>
                  <a:pt x="3881548" y="1668276"/>
                </a:cubicBezTo>
                <a:lnTo>
                  <a:pt x="4238069" y="1903025"/>
                </a:lnTo>
                <a:lnTo>
                  <a:pt x="0" y="1903025"/>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4" name="Group 23"/>
          <p:cNvGrpSpPr>
            <a:grpSpLocks noGrp="1" noUngrp="1" noRot="1" noChangeAspect="1" noMove="1" noResize="1"/>
          </p:cNvGrpSpPr>
          <p:nvPr/>
        </p:nvGrpSpPr>
        <p:grpSpPr>
          <a:xfrm flipH="1">
            <a:off x="8891063" y="5736410"/>
            <a:ext cx="886141" cy="802496"/>
            <a:chOff x="10948005" y="3272152"/>
            <a:chExt cx="868640" cy="786648"/>
          </a:xfrm>
          <a:solidFill>
            <a:schemeClr val="accent6"/>
          </a:solidFill>
        </p:grpSpPr>
        <p:sp>
          <p:nvSpPr>
            <p:cNvPr id="25" name="Freeform: Shape 24"/>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6" name="Freeform: Shape 25"/>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7" name="Freeform: Shape 26"/>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8" name="Graphic 12"/>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29" name="Graphic 15"/>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0" name="Graphic 15"/>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31" name="Freeform: Shape 30"/>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4" name="Rectangle 11"/>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p:cNvSpPr>
            <a:spLocks noGrp="1"/>
          </p:cNvSpPr>
          <p:nvPr>
            <p:ph type="title"/>
          </p:nvPr>
        </p:nvSpPr>
        <p:spPr>
          <a:xfrm>
            <a:off x="525717" y="787068"/>
            <a:ext cx="4663649" cy="1455091"/>
          </a:xfrm>
        </p:spPr>
        <p:txBody>
          <a:bodyPr>
            <a:normAutofit/>
          </a:bodyPr>
          <a:lstStyle/>
          <a:p>
            <a:r>
              <a:rPr lang="en-US" dirty="0"/>
              <a:t>  </a:t>
            </a:r>
          </a:p>
        </p:txBody>
      </p:sp>
      <p:sp>
        <p:nvSpPr>
          <p:cNvPr id="45" name="Freeform: Shape 13"/>
          <p:cNvSpPr>
            <a:spLocks noGrp="1" noRot="1" noChangeAspect="1" noMove="1" noResize="1" noEditPoints="1" noAdjustHandles="1" noChangeArrowheads="1" noChangeShapeType="1" noTextEdit="1"/>
          </p:cNvSpPr>
          <p:nvPr/>
        </p:nvSpPr>
        <p:spPr>
          <a:xfrm rot="5400000">
            <a:off x="615182"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6" name="Graphic 78"/>
          <p:cNvGrpSpPr>
            <a:grpSpLocks noGrp="1" noUngrp="1" noRot="1" noChangeAspect="1" noMove="1" noResize="1"/>
          </p:cNvGrpSpPr>
          <p:nvPr/>
        </p:nvGrpSpPr>
        <p:grpSpPr>
          <a:xfrm>
            <a:off x="525717" y="2585111"/>
            <a:ext cx="972241" cy="45718"/>
            <a:chOff x="4886325" y="3371754"/>
            <a:chExt cx="2418492" cy="113728"/>
          </a:xfrm>
          <a:solidFill>
            <a:schemeClr val="accent1"/>
          </a:solidFill>
        </p:grpSpPr>
        <p:sp>
          <p:nvSpPr>
            <p:cNvPr id="47" name="Graphic 78"/>
            <p:cNvSpPr/>
            <p:nvPr/>
          </p:nvSpPr>
          <p:spPr>
            <a:xfrm>
              <a:off x="4886325" y="3428428"/>
              <a:ext cx="2418302" cy="9525"/>
            </a:xfrm>
            <a:custGeom>
              <a:avLst/>
              <a:gdLst>
                <a:gd name="connsiteX0" fmla="*/ 0 w 2418302"/>
                <a:gd name="connsiteY0" fmla="*/ 0 h 9525"/>
                <a:gd name="connsiteX1" fmla="*/ 2418302 w 2418302"/>
                <a:gd name="connsiteY1" fmla="*/ 0 h 9525"/>
              </a:gdLst>
              <a:ahLst/>
              <a:cxnLst>
                <a:cxn ang="0">
                  <a:pos x="connsiteX0" y="connsiteY0"/>
                </a:cxn>
                <a:cxn ang="0">
                  <a:pos x="connsiteX1" y="connsiteY1"/>
                </a:cxn>
              </a:cxnLst>
              <a:rect l="l" t="t" r="r" b="b"/>
              <a:pathLst>
                <a:path w="2418302" h="9525">
                  <a:moveTo>
                    <a:pt x="0" y="0"/>
                  </a:moveTo>
                  <a:lnTo>
                    <a:pt x="2418302" y="0"/>
                  </a:lnTo>
                </a:path>
              </a:pathLst>
            </a:custGeom>
            <a:grpFill/>
            <a:ln w="9525" cap="flat">
              <a:noFill/>
              <a:prstDash val="solid"/>
              <a:miter/>
            </a:ln>
          </p:spPr>
          <p:txBody>
            <a:bodyPr rtlCol="0" anchor="ctr"/>
            <a:lstStyle/>
            <a:p>
              <a:pPr algn="ctr"/>
              <a:endParaRPr lang="en-US"/>
            </a:p>
          </p:txBody>
        </p:sp>
        <p:grpSp>
          <p:nvGrpSpPr>
            <p:cNvPr id="18" name="Graphic 78"/>
            <p:cNvGrpSpPr/>
            <p:nvPr/>
          </p:nvGrpSpPr>
          <p:grpSpPr>
            <a:xfrm>
              <a:off x="4886709" y="3371754"/>
              <a:ext cx="2418108" cy="113728"/>
              <a:chOff x="4886709" y="3371754"/>
              <a:chExt cx="2418108" cy="113728"/>
            </a:xfrm>
            <a:grpFill/>
          </p:grpSpPr>
          <p:sp>
            <p:nvSpPr>
              <p:cNvPr id="48" name="Graphic 78"/>
              <p:cNvSpPr/>
              <p:nvPr/>
            </p:nvSpPr>
            <p:spPr>
              <a:xfrm>
                <a:off x="4895088" y="3474384"/>
                <a:ext cx="32575" cy="2906"/>
              </a:xfrm>
              <a:custGeom>
                <a:avLst/>
                <a:gdLst>
                  <a:gd name="connsiteX0" fmla="*/ 0 w 32575"/>
                  <a:gd name="connsiteY0" fmla="*/ 49 h 2906"/>
                  <a:gd name="connsiteX1" fmla="*/ 32576 w 32575"/>
                  <a:gd name="connsiteY1" fmla="*/ 2907 h 2906"/>
                  <a:gd name="connsiteX2" fmla="*/ 0 w 32575"/>
                  <a:gd name="connsiteY2" fmla="*/ 49 h 2906"/>
                </a:gdLst>
                <a:ahLst/>
                <a:cxnLst>
                  <a:cxn ang="0">
                    <a:pos x="connsiteX0" y="connsiteY0"/>
                  </a:cxn>
                  <a:cxn ang="0">
                    <a:pos x="connsiteX1" y="connsiteY1"/>
                  </a:cxn>
                  <a:cxn ang="0">
                    <a:pos x="connsiteX2" y="connsiteY2"/>
                  </a:cxn>
                </a:cxnLst>
                <a:rect l="l" t="t" r="r" b="b"/>
                <a:pathLst>
                  <a:path w="32575" h="2906">
                    <a:moveTo>
                      <a:pt x="0" y="49"/>
                    </a:moveTo>
                    <a:cubicBezTo>
                      <a:pt x="7430" y="2335"/>
                      <a:pt x="20384" y="2526"/>
                      <a:pt x="32576" y="2907"/>
                    </a:cubicBezTo>
                    <a:cubicBezTo>
                      <a:pt x="23146" y="716"/>
                      <a:pt x="13240" y="-236"/>
                      <a:pt x="0" y="49"/>
                    </a:cubicBezTo>
                    <a:close/>
                  </a:path>
                </a:pathLst>
              </a:custGeom>
              <a:grpFill/>
              <a:ln w="9525" cap="flat">
                <a:noFill/>
                <a:prstDash val="solid"/>
                <a:miter/>
              </a:ln>
            </p:spPr>
            <p:txBody>
              <a:bodyPr rtlCol="0" anchor="ctr"/>
              <a:lstStyle/>
              <a:p>
                <a:pPr algn="ctr"/>
                <a:endParaRPr lang="en-US"/>
              </a:p>
            </p:txBody>
          </p:sp>
          <p:sp>
            <p:nvSpPr>
              <p:cNvPr id="49" name="Graphic 78"/>
              <p:cNvSpPr/>
              <p:nvPr/>
            </p:nvSpPr>
            <p:spPr>
              <a:xfrm>
                <a:off x="4927758" y="3477344"/>
                <a:ext cx="380" cy="42"/>
              </a:xfrm>
              <a:custGeom>
                <a:avLst/>
                <a:gdLst>
                  <a:gd name="connsiteX0" fmla="*/ 190 w 380"/>
                  <a:gd name="connsiteY0" fmla="*/ 42 h 42"/>
                  <a:gd name="connsiteX1" fmla="*/ 381 w 380"/>
                  <a:gd name="connsiteY1" fmla="*/ 42 h 42"/>
                  <a:gd name="connsiteX2" fmla="*/ 0 w 380"/>
                  <a:gd name="connsiteY2" fmla="*/ 42 h 42"/>
                  <a:gd name="connsiteX3" fmla="*/ 190 w 380"/>
                  <a:gd name="connsiteY3" fmla="*/ 42 h 42"/>
                </a:gdLst>
                <a:ahLst/>
                <a:cxnLst>
                  <a:cxn ang="0">
                    <a:pos x="connsiteX0" y="connsiteY0"/>
                  </a:cxn>
                  <a:cxn ang="0">
                    <a:pos x="connsiteX1" y="connsiteY1"/>
                  </a:cxn>
                  <a:cxn ang="0">
                    <a:pos x="connsiteX2" y="connsiteY2"/>
                  </a:cxn>
                  <a:cxn ang="0">
                    <a:pos x="connsiteX3" y="connsiteY3"/>
                  </a:cxn>
                </a:cxnLst>
                <a:rect l="l" t="t" r="r" b="b"/>
                <a:pathLst>
                  <a:path w="380" h="42">
                    <a:moveTo>
                      <a:pt x="190" y="42"/>
                    </a:moveTo>
                    <a:cubicBezTo>
                      <a:pt x="190" y="42"/>
                      <a:pt x="286" y="42"/>
                      <a:pt x="381" y="42"/>
                    </a:cubicBezTo>
                    <a:cubicBezTo>
                      <a:pt x="190" y="42"/>
                      <a:pt x="95" y="42"/>
                      <a:pt x="0" y="42"/>
                    </a:cubicBezTo>
                    <a:cubicBezTo>
                      <a:pt x="0" y="-53"/>
                      <a:pt x="95" y="42"/>
                      <a:pt x="190" y="42"/>
                    </a:cubicBezTo>
                    <a:close/>
                  </a:path>
                </a:pathLst>
              </a:custGeom>
              <a:grpFill/>
              <a:ln w="9525" cap="flat">
                <a:noFill/>
                <a:prstDash val="solid"/>
                <a:miter/>
              </a:ln>
            </p:spPr>
            <p:txBody>
              <a:bodyPr rtlCol="0" anchor="ctr"/>
              <a:lstStyle/>
              <a:p>
                <a:pPr algn="ctr"/>
                <a:endParaRPr lang="en-US"/>
              </a:p>
            </p:txBody>
          </p:sp>
          <p:sp>
            <p:nvSpPr>
              <p:cNvPr id="50" name="Graphic 78"/>
              <p:cNvSpPr/>
              <p:nvPr/>
            </p:nvSpPr>
            <p:spPr>
              <a:xfrm>
                <a:off x="7285577" y="3374517"/>
                <a:ext cx="10001" cy="190"/>
              </a:xfrm>
              <a:custGeom>
                <a:avLst/>
                <a:gdLst>
                  <a:gd name="connsiteX0" fmla="*/ 10001 w 10001"/>
                  <a:gd name="connsiteY0" fmla="*/ 0 h 190"/>
                  <a:gd name="connsiteX1" fmla="*/ 0 w 10001"/>
                  <a:gd name="connsiteY1" fmla="*/ 191 h 190"/>
                  <a:gd name="connsiteX2" fmla="*/ 10001 w 10001"/>
                  <a:gd name="connsiteY2" fmla="*/ 0 h 190"/>
                </a:gdLst>
                <a:ahLst/>
                <a:cxnLst>
                  <a:cxn ang="0">
                    <a:pos x="connsiteX0" y="connsiteY0"/>
                  </a:cxn>
                  <a:cxn ang="0">
                    <a:pos x="connsiteX1" y="connsiteY1"/>
                  </a:cxn>
                  <a:cxn ang="0">
                    <a:pos x="connsiteX2" y="connsiteY2"/>
                  </a:cxn>
                </a:cxnLst>
                <a:rect l="l" t="t" r="r" b="b"/>
                <a:pathLst>
                  <a:path w="10001" h="190">
                    <a:moveTo>
                      <a:pt x="10001" y="0"/>
                    </a:moveTo>
                    <a:cubicBezTo>
                      <a:pt x="6953" y="0"/>
                      <a:pt x="3524" y="95"/>
                      <a:pt x="0" y="191"/>
                    </a:cubicBezTo>
                    <a:cubicBezTo>
                      <a:pt x="3334" y="191"/>
                      <a:pt x="6763" y="191"/>
                      <a:pt x="10001" y="0"/>
                    </a:cubicBezTo>
                    <a:close/>
                  </a:path>
                </a:pathLst>
              </a:custGeom>
              <a:grpFill/>
              <a:ln w="9525" cap="flat">
                <a:noFill/>
                <a:prstDash val="solid"/>
                <a:miter/>
              </a:ln>
            </p:spPr>
            <p:txBody>
              <a:bodyPr rtlCol="0" anchor="ctr"/>
              <a:lstStyle/>
              <a:p>
                <a:pPr algn="ctr"/>
                <a:endParaRPr lang="en-US"/>
              </a:p>
            </p:txBody>
          </p:sp>
          <p:sp>
            <p:nvSpPr>
              <p:cNvPr id="51" name="Graphic 78"/>
              <p:cNvSpPr/>
              <p:nvPr/>
            </p:nvSpPr>
            <p:spPr>
              <a:xfrm>
                <a:off x="4886709" y="3371754"/>
                <a:ext cx="2418108" cy="113728"/>
              </a:xfrm>
              <a:custGeom>
                <a:avLst/>
                <a:gdLst>
                  <a:gd name="connsiteX0" fmla="*/ 632266 w 2418108"/>
                  <a:gd name="connsiteY0" fmla="*/ 112205 h 113728"/>
                  <a:gd name="connsiteX1" fmla="*/ 723039 w 2418108"/>
                  <a:gd name="connsiteY1" fmla="*/ 109538 h 113728"/>
                  <a:gd name="connsiteX2" fmla="*/ 735136 w 2418108"/>
                  <a:gd name="connsiteY2" fmla="*/ 111823 h 113728"/>
                  <a:gd name="connsiteX3" fmla="*/ 752471 w 2418108"/>
                  <a:gd name="connsiteY3" fmla="*/ 108680 h 113728"/>
                  <a:gd name="connsiteX4" fmla="*/ 772569 w 2418108"/>
                  <a:gd name="connsiteY4" fmla="*/ 110585 h 113728"/>
                  <a:gd name="connsiteX5" fmla="*/ 1112993 w 2418108"/>
                  <a:gd name="connsiteY5" fmla="*/ 112967 h 113728"/>
                  <a:gd name="connsiteX6" fmla="*/ 1083465 w 2418108"/>
                  <a:gd name="connsiteY6" fmla="*/ 108776 h 113728"/>
                  <a:gd name="connsiteX7" fmla="*/ 1296825 w 2418108"/>
                  <a:gd name="connsiteY7" fmla="*/ 108966 h 113728"/>
                  <a:gd name="connsiteX8" fmla="*/ 1346736 w 2418108"/>
                  <a:gd name="connsiteY8" fmla="*/ 103632 h 113728"/>
                  <a:gd name="connsiteX9" fmla="*/ 1360643 w 2418108"/>
                  <a:gd name="connsiteY9" fmla="*/ 107633 h 113728"/>
                  <a:gd name="connsiteX10" fmla="*/ 1381788 w 2418108"/>
                  <a:gd name="connsiteY10" fmla="*/ 107442 h 113728"/>
                  <a:gd name="connsiteX11" fmla="*/ 1371692 w 2418108"/>
                  <a:gd name="connsiteY11" fmla="*/ 106490 h 113728"/>
                  <a:gd name="connsiteX12" fmla="*/ 1430080 w 2418108"/>
                  <a:gd name="connsiteY12" fmla="*/ 105537 h 113728"/>
                  <a:gd name="connsiteX13" fmla="*/ 1420269 w 2418108"/>
                  <a:gd name="connsiteY13" fmla="*/ 104108 h 113728"/>
                  <a:gd name="connsiteX14" fmla="*/ 1455702 w 2418108"/>
                  <a:gd name="connsiteY14" fmla="*/ 107061 h 113728"/>
                  <a:gd name="connsiteX15" fmla="*/ 1439414 w 2418108"/>
                  <a:gd name="connsiteY15" fmla="*/ 108109 h 113728"/>
                  <a:gd name="connsiteX16" fmla="*/ 1503613 w 2418108"/>
                  <a:gd name="connsiteY16" fmla="*/ 105918 h 113728"/>
                  <a:gd name="connsiteX17" fmla="*/ 1495802 w 2418108"/>
                  <a:gd name="connsiteY17" fmla="*/ 105823 h 113728"/>
                  <a:gd name="connsiteX18" fmla="*/ 1695923 w 2418108"/>
                  <a:gd name="connsiteY18" fmla="*/ 95155 h 113728"/>
                  <a:gd name="connsiteX19" fmla="*/ 1684016 w 2418108"/>
                  <a:gd name="connsiteY19" fmla="*/ 92488 h 113728"/>
                  <a:gd name="connsiteX20" fmla="*/ 1706210 w 2418108"/>
                  <a:gd name="connsiteY20" fmla="*/ 90202 h 113728"/>
                  <a:gd name="connsiteX21" fmla="*/ 1693351 w 2418108"/>
                  <a:gd name="connsiteY21" fmla="*/ 98108 h 113728"/>
                  <a:gd name="connsiteX22" fmla="*/ 2058539 w 2418108"/>
                  <a:gd name="connsiteY22" fmla="*/ 102203 h 113728"/>
                  <a:gd name="connsiteX23" fmla="*/ 2064540 w 2418108"/>
                  <a:gd name="connsiteY23" fmla="*/ 95060 h 113728"/>
                  <a:gd name="connsiteX24" fmla="*/ 2227132 w 2418108"/>
                  <a:gd name="connsiteY24" fmla="*/ 96203 h 113728"/>
                  <a:gd name="connsiteX25" fmla="*/ 2245229 w 2418108"/>
                  <a:gd name="connsiteY25" fmla="*/ 96869 h 113728"/>
                  <a:gd name="connsiteX26" fmla="*/ 2254278 w 2418108"/>
                  <a:gd name="connsiteY26" fmla="*/ 94393 h 113728"/>
                  <a:gd name="connsiteX27" fmla="*/ 2418108 w 2418108"/>
                  <a:gd name="connsiteY27" fmla="*/ 5810 h 113728"/>
                  <a:gd name="connsiteX28" fmla="*/ 2399058 w 2418108"/>
                  <a:gd name="connsiteY28" fmla="*/ 2858 h 113728"/>
                  <a:gd name="connsiteX29" fmla="*/ 2241039 w 2418108"/>
                  <a:gd name="connsiteY29" fmla="*/ 1905 h 113728"/>
                  <a:gd name="connsiteX30" fmla="*/ 2243991 w 2418108"/>
                  <a:gd name="connsiteY30" fmla="*/ 1048 h 113728"/>
                  <a:gd name="connsiteX31" fmla="*/ 2197128 w 2418108"/>
                  <a:gd name="connsiteY31" fmla="*/ 0 h 113728"/>
                  <a:gd name="connsiteX32" fmla="*/ 1710591 w 2418108"/>
                  <a:gd name="connsiteY32" fmla="*/ 6287 h 113728"/>
                  <a:gd name="connsiteX33" fmla="*/ 1713353 w 2418108"/>
                  <a:gd name="connsiteY33" fmla="*/ 5906 h 113728"/>
                  <a:gd name="connsiteX34" fmla="*/ 1210814 w 2418108"/>
                  <a:gd name="connsiteY34" fmla="*/ 7715 h 113728"/>
                  <a:gd name="connsiteX35" fmla="*/ 684463 w 2418108"/>
                  <a:gd name="connsiteY35" fmla="*/ 13716 h 113728"/>
                  <a:gd name="connsiteX36" fmla="*/ 687511 w 2418108"/>
                  <a:gd name="connsiteY36" fmla="*/ 12859 h 113728"/>
                  <a:gd name="connsiteX37" fmla="*/ 435670 w 2418108"/>
                  <a:gd name="connsiteY37" fmla="*/ 12192 h 113728"/>
                  <a:gd name="connsiteX38" fmla="*/ 440718 w 2418108"/>
                  <a:gd name="connsiteY38" fmla="*/ 12668 h 113728"/>
                  <a:gd name="connsiteX39" fmla="*/ 386807 w 2418108"/>
                  <a:gd name="connsiteY39" fmla="*/ 9906 h 113728"/>
                  <a:gd name="connsiteX40" fmla="*/ 16856 w 2418108"/>
                  <a:gd name="connsiteY40" fmla="*/ 12192 h 113728"/>
                  <a:gd name="connsiteX41" fmla="*/ 63528 w 2418108"/>
                  <a:gd name="connsiteY41" fmla="*/ 102870 h 113728"/>
                  <a:gd name="connsiteX42" fmla="*/ 42668 w 2418108"/>
                  <a:gd name="connsiteY42" fmla="*/ 102584 h 113728"/>
                  <a:gd name="connsiteX43" fmla="*/ 41430 w 2418108"/>
                  <a:gd name="connsiteY43" fmla="*/ 105537 h 113728"/>
                  <a:gd name="connsiteX44" fmla="*/ 54575 w 2418108"/>
                  <a:gd name="connsiteY44" fmla="*/ 105347 h 113728"/>
                  <a:gd name="connsiteX45" fmla="*/ 388140 w 2418108"/>
                  <a:gd name="connsiteY45" fmla="*/ 112109 h 113728"/>
                  <a:gd name="connsiteX46" fmla="*/ 482152 w 2418108"/>
                  <a:gd name="connsiteY46" fmla="*/ 113729 h 113728"/>
                  <a:gd name="connsiteX47" fmla="*/ 632266 w 2418108"/>
                  <a:gd name="connsiteY47" fmla="*/ 112205 h 1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418108" h="113728">
                    <a:moveTo>
                      <a:pt x="632266" y="112205"/>
                    </a:moveTo>
                    <a:cubicBezTo>
                      <a:pt x="656364" y="104680"/>
                      <a:pt x="694940" y="114110"/>
                      <a:pt x="723039" y="109538"/>
                    </a:cubicBezTo>
                    <a:cubicBezTo>
                      <a:pt x="722849" y="109919"/>
                      <a:pt x="735898" y="110109"/>
                      <a:pt x="735136" y="111823"/>
                    </a:cubicBezTo>
                    <a:cubicBezTo>
                      <a:pt x="735041" y="108776"/>
                      <a:pt x="767616" y="112300"/>
                      <a:pt x="752471" y="108680"/>
                    </a:cubicBezTo>
                    <a:cubicBezTo>
                      <a:pt x="754757" y="107633"/>
                      <a:pt x="790571" y="107633"/>
                      <a:pt x="772569" y="110585"/>
                    </a:cubicBezTo>
                    <a:cubicBezTo>
                      <a:pt x="822099" y="111633"/>
                      <a:pt x="1059653" y="114395"/>
                      <a:pt x="1112993" y="112967"/>
                    </a:cubicBezTo>
                    <a:cubicBezTo>
                      <a:pt x="1106135" y="110776"/>
                      <a:pt x="1089656" y="112205"/>
                      <a:pt x="1083465" y="108776"/>
                    </a:cubicBezTo>
                    <a:cubicBezTo>
                      <a:pt x="1153950" y="111728"/>
                      <a:pt x="1230626" y="113157"/>
                      <a:pt x="1296825" y="108966"/>
                    </a:cubicBezTo>
                    <a:cubicBezTo>
                      <a:pt x="1277680" y="103251"/>
                      <a:pt x="1356071" y="110966"/>
                      <a:pt x="1346736" y="103632"/>
                    </a:cubicBezTo>
                    <a:cubicBezTo>
                      <a:pt x="1351213" y="105347"/>
                      <a:pt x="1374454" y="106109"/>
                      <a:pt x="1360643" y="107633"/>
                    </a:cubicBezTo>
                    <a:cubicBezTo>
                      <a:pt x="1368548" y="107728"/>
                      <a:pt x="1376168" y="108299"/>
                      <a:pt x="1381788" y="107442"/>
                    </a:cubicBezTo>
                    <a:lnTo>
                      <a:pt x="1371692" y="106490"/>
                    </a:lnTo>
                    <a:cubicBezTo>
                      <a:pt x="1398266" y="106013"/>
                      <a:pt x="1412744" y="108680"/>
                      <a:pt x="1430080" y="105537"/>
                    </a:cubicBezTo>
                    <a:lnTo>
                      <a:pt x="1420269" y="104108"/>
                    </a:lnTo>
                    <a:cubicBezTo>
                      <a:pt x="1436176" y="103918"/>
                      <a:pt x="1449416" y="103632"/>
                      <a:pt x="1455702" y="107061"/>
                    </a:cubicBezTo>
                    <a:lnTo>
                      <a:pt x="1439414" y="108109"/>
                    </a:lnTo>
                    <a:cubicBezTo>
                      <a:pt x="1465799" y="108014"/>
                      <a:pt x="1481610" y="107823"/>
                      <a:pt x="1503613" y="105918"/>
                    </a:cubicBezTo>
                    <a:lnTo>
                      <a:pt x="1495802" y="105823"/>
                    </a:lnTo>
                    <a:cubicBezTo>
                      <a:pt x="1523806" y="102394"/>
                      <a:pt x="1670110" y="99441"/>
                      <a:pt x="1695923" y="95155"/>
                    </a:cubicBezTo>
                    <a:lnTo>
                      <a:pt x="1684016" y="92488"/>
                    </a:lnTo>
                    <a:lnTo>
                      <a:pt x="1706210" y="90202"/>
                    </a:lnTo>
                    <a:cubicBezTo>
                      <a:pt x="1703543" y="90202"/>
                      <a:pt x="1695542" y="98965"/>
                      <a:pt x="1693351" y="98108"/>
                    </a:cubicBezTo>
                    <a:cubicBezTo>
                      <a:pt x="1757549" y="99441"/>
                      <a:pt x="2045109" y="91345"/>
                      <a:pt x="2058539" y="102203"/>
                    </a:cubicBezTo>
                    <a:cubicBezTo>
                      <a:pt x="2079780" y="101917"/>
                      <a:pt x="2071303" y="103918"/>
                      <a:pt x="2064540" y="95060"/>
                    </a:cubicBezTo>
                    <a:cubicBezTo>
                      <a:pt x="2086638" y="95441"/>
                      <a:pt x="2259707" y="88773"/>
                      <a:pt x="2227132" y="96203"/>
                    </a:cubicBezTo>
                    <a:cubicBezTo>
                      <a:pt x="2232371" y="96298"/>
                      <a:pt x="2240372" y="95917"/>
                      <a:pt x="2245229" y="96869"/>
                    </a:cubicBezTo>
                    <a:cubicBezTo>
                      <a:pt x="2235704" y="94583"/>
                      <a:pt x="2261708" y="95345"/>
                      <a:pt x="2254278" y="94393"/>
                    </a:cubicBezTo>
                    <a:cubicBezTo>
                      <a:pt x="2395724" y="108776"/>
                      <a:pt x="2341527" y="36576"/>
                      <a:pt x="2418108" y="5810"/>
                    </a:cubicBezTo>
                    <a:cubicBezTo>
                      <a:pt x="2398772" y="4763"/>
                      <a:pt x="2335717" y="7239"/>
                      <a:pt x="2399058" y="2858"/>
                    </a:cubicBezTo>
                    <a:cubicBezTo>
                      <a:pt x="2343527" y="-572"/>
                      <a:pt x="2296283" y="1238"/>
                      <a:pt x="2241039" y="1905"/>
                    </a:cubicBezTo>
                    <a:lnTo>
                      <a:pt x="2243991" y="1048"/>
                    </a:lnTo>
                    <a:cubicBezTo>
                      <a:pt x="2234181" y="-381"/>
                      <a:pt x="2214845" y="1524"/>
                      <a:pt x="2197128" y="0"/>
                    </a:cubicBezTo>
                    <a:cubicBezTo>
                      <a:pt x="2115880" y="6096"/>
                      <a:pt x="1816128" y="3524"/>
                      <a:pt x="1710591" y="6287"/>
                    </a:cubicBezTo>
                    <a:lnTo>
                      <a:pt x="1713353" y="5906"/>
                    </a:lnTo>
                    <a:cubicBezTo>
                      <a:pt x="1577146" y="5429"/>
                      <a:pt x="1349308" y="11240"/>
                      <a:pt x="1210814" y="7715"/>
                    </a:cubicBezTo>
                    <a:cubicBezTo>
                      <a:pt x="1095848" y="23717"/>
                      <a:pt x="819051" y="5429"/>
                      <a:pt x="684463" y="13716"/>
                    </a:cubicBezTo>
                    <a:lnTo>
                      <a:pt x="687511" y="12859"/>
                    </a:lnTo>
                    <a:cubicBezTo>
                      <a:pt x="655316" y="14192"/>
                      <a:pt x="473008" y="10954"/>
                      <a:pt x="435670" y="12192"/>
                    </a:cubicBezTo>
                    <a:lnTo>
                      <a:pt x="440718" y="12668"/>
                    </a:lnTo>
                    <a:cubicBezTo>
                      <a:pt x="408047" y="14764"/>
                      <a:pt x="412524" y="11049"/>
                      <a:pt x="386807" y="9906"/>
                    </a:cubicBezTo>
                    <a:cubicBezTo>
                      <a:pt x="275174" y="28004"/>
                      <a:pt x="142395" y="18764"/>
                      <a:pt x="16856" y="12192"/>
                    </a:cubicBezTo>
                    <a:cubicBezTo>
                      <a:pt x="-6195" y="35528"/>
                      <a:pt x="-17434" y="114395"/>
                      <a:pt x="63528" y="102870"/>
                    </a:cubicBezTo>
                    <a:cubicBezTo>
                      <a:pt x="63528" y="102870"/>
                      <a:pt x="42668" y="102584"/>
                      <a:pt x="42668" y="102584"/>
                    </a:cubicBezTo>
                    <a:cubicBezTo>
                      <a:pt x="58004" y="103156"/>
                      <a:pt x="47336" y="104299"/>
                      <a:pt x="41430" y="105537"/>
                    </a:cubicBezTo>
                    <a:cubicBezTo>
                      <a:pt x="46764" y="105537"/>
                      <a:pt x="68386" y="107442"/>
                      <a:pt x="54575" y="105347"/>
                    </a:cubicBezTo>
                    <a:cubicBezTo>
                      <a:pt x="158588" y="108109"/>
                      <a:pt x="297462" y="110109"/>
                      <a:pt x="388140" y="112109"/>
                    </a:cubicBezTo>
                    <a:cubicBezTo>
                      <a:pt x="420525" y="113348"/>
                      <a:pt x="453577" y="106680"/>
                      <a:pt x="482152" y="113729"/>
                    </a:cubicBezTo>
                    <a:cubicBezTo>
                      <a:pt x="477580" y="111919"/>
                      <a:pt x="629885" y="111728"/>
                      <a:pt x="632266" y="112205"/>
                    </a:cubicBezTo>
                    <a:close/>
                  </a:path>
                </a:pathLst>
              </a:custGeom>
              <a:grpFill/>
              <a:ln w="9525" cap="flat">
                <a:noFill/>
                <a:prstDash val="solid"/>
                <a:miter/>
              </a:ln>
            </p:spPr>
            <p:txBody>
              <a:bodyPr rtlCol="0" anchor="ctr"/>
              <a:lstStyle/>
              <a:p>
                <a:pPr algn="ctr"/>
                <a:endParaRPr lang="en-US"/>
              </a:p>
            </p:txBody>
          </p:sp>
        </p:grpSp>
      </p:grpSp>
      <p:sp>
        <p:nvSpPr>
          <p:cNvPr id="3" name="Content Placeholder 2"/>
          <p:cNvSpPr>
            <a:spLocks noGrp="1"/>
          </p:cNvSpPr>
          <p:nvPr>
            <p:ph idx="1"/>
          </p:nvPr>
        </p:nvSpPr>
        <p:spPr>
          <a:xfrm>
            <a:off x="525717" y="2796427"/>
            <a:ext cx="5754971" cy="3274503"/>
          </a:xfrm>
        </p:spPr>
        <p:txBody>
          <a:bodyPr>
            <a:normAutofit/>
          </a:bodyPr>
          <a:lstStyle/>
          <a:p>
            <a:pPr algn="just"/>
            <a:r>
              <a:rPr lang="en-US" sz="1500" dirty="0">
                <a:latin typeface="Times New Roman" panose="02020503050405090304" pitchFamily="18" charset="0"/>
                <a:cs typeface="Times New Roman" panose="02020503050405090304" pitchFamily="18" charset="0"/>
              </a:rPr>
              <a:t>Figure1 shows the normalized arithmetic mean of the response times for the TPC-H queries, and Figure 2 shows the normalized geometric mean of the response times.</a:t>
            </a:r>
          </a:p>
          <a:p>
            <a:pPr algn="just"/>
            <a:r>
              <a:rPr lang="en-US" sz="1500" dirty="0">
                <a:latin typeface="Times New Roman" panose="02020503050405090304" pitchFamily="18" charset="0"/>
                <a:cs typeface="Times New Roman" panose="02020503050405090304" pitchFamily="18" charset="0"/>
              </a:rPr>
              <a:t>Figures 1 and 2 show that Impala outperforms both Hive-MR and Hive-Tez for all the file formats, with or without compression. Impala (using the compressed Parquet format) is about 5X, 3.5X, and 3.3X faster than Hive-MR and 3.1X, 2.3X and 2, 1X faster than Hive-Tez using TXT, uncompressed and snappy compressed ORC file formats, respectively, when the arithmetic mean is the metric used to compare the two systems.</a:t>
            </a:r>
          </a:p>
          <a:p>
            <a:pPr algn="just"/>
            <a:endParaRPr lang="en-US" dirty="0"/>
          </a:p>
        </p:txBody>
      </p:sp>
      <p:pic>
        <p:nvPicPr>
          <p:cNvPr id="5" name="Picture 4" descr="Chart, bar chart&#10;&#10;Description automatically generated"/>
          <p:cNvPicPr>
            <a:picLocks noChangeAspect="1"/>
          </p:cNvPicPr>
          <p:nvPr/>
        </p:nvPicPr>
        <p:blipFill>
          <a:blip r:embed="rId2"/>
          <a:stretch>
            <a:fillRect/>
          </a:stretch>
        </p:blipFill>
        <p:spPr>
          <a:xfrm>
            <a:off x="6586857" y="561192"/>
            <a:ext cx="4149912" cy="2541821"/>
          </a:xfrm>
          <a:prstGeom prst="rect">
            <a:avLst/>
          </a:prstGeom>
        </p:spPr>
      </p:pic>
      <p:pic>
        <p:nvPicPr>
          <p:cNvPr id="7" name="Picture 6" descr="Chart, bar chart, histogram&#10;&#10;Description automatically generated"/>
          <p:cNvPicPr>
            <a:picLocks noChangeAspect="1"/>
          </p:cNvPicPr>
          <p:nvPr/>
        </p:nvPicPr>
        <p:blipFill>
          <a:blip r:embed="rId3"/>
          <a:stretch>
            <a:fillRect/>
          </a:stretch>
        </p:blipFill>
        <p:spPr>
          <a:xfrm>
            <a:off x="6579050" y="3546397"/>
            <a:ext cx="4149913" cy="2510697"/>
          </a:xfrm>
          <a:prstGeom prst="rect">
            <a:avLst/>
          </a:prstGeom>
        </p:spPr>
      </p:pic>
      <p:sp>
        <p:nvSpPr>
          <p:cNvPr id="52" name="Freeform: Shape 23"/>
          <p:cNvSpPr>
            <a:spLocks noGrp="1" noRot="1" noChangeAspect="1" noMove="1" noResize="1" noEditPoints="1" noAdjustHandles="1" noChangeArrowheads="1" noChangeShapeType="1" noTextEdit="1"/>
          </p:cNvSpPr>
          <p:nvPr/>
        </p:nvSpPr>
        <p:spPr>
          <a:xfrm>
            <a:off x="9753030" y="5516668"/>
            <a:ext cx="2438970" cy="1341332"/>
          </a:xfrm>
          <a:custGeom>
            <a:avLst/>
            <a:gdLst>
              <a:gd name="connsiteX0" fmla="*/ 2025355 w 2438970"/>
              <a:gd name="connsiteY0" fmla="*/ 235 h 1341332"/>
              <a:gd name="connsiteX1" fmla="*/ 2381960 w 2438970"/>
              <a:gd name="connsiteY1" fmla="*/ 44517 h 1341332"/>
              <a:gd name="connsiteX2" fmla="*/ 2438970 w 2438970"/>
              <a:gd name="connsiteY2" fmla="*/ 58872 h 1341332"/>
              <a:gd name="connsiteX3" fmla="*/ 2438970 w 2438970"/>
              <a:gd name="connsiteY3" fmla="*/ 1341332 h 1341332"/>
              <a:gd name="connsiteX4" fmla="*/ 0 w 2438970"/>
              <a:gd name="connsiteY4" fmla="*/ 1341332 h 1341332"/>
              <a:gd name="connsiteX5" fmla="*/ 13333 w 2438970"/>
              <a:gd name="connsiteY5" fmla="*/ 1328018 h 1341332"/>
              <a:gd name="connsiteX6" fmla="*/ 936262 w 2438970"/>
              <a:gd name="connsiteY6" fmla="*/ 459947 h 1341332"/>
              <a:gd name="connsiteX7" fmla="*/ 1554028 w 2438970"/>
              <a:gd name="connsiteY7" fmla="*/ 71153 h 1341332"/>
              <a:gd name="connsiteX8" fmla="*/ 2025355 w 2438970"/>
              <a:gd name="connsiteY8" fmla="*/ 235 h 134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970" h="1341332">
                <a:moveTo>
                  <a:pt x="2025355" y="235"/>
                </a:moveTo>
                <a:cubicBezTo>
                  <a:pt x="2143847" y="2306"/>
                  <a:pt x="2262766" y="17993"/>
                  <a:pt x="2381960" y="44517"/>
                </a:cubicBezTo>
                <a:lnTo>
                  <a:pt x="2438970" y="58872"/>
                </a:lnTo>
                <a:lnTo>
                  <a:pt x="2438970" y="1341332"/>
                </a:lnTo>
                <a:lnTo>
                  <a:pt x="0" y="1341332"/>
                </a:lnTo>
                <a:lnTo>
                  <a:pt x="13333" y="1328018"/>
                </a:lnTo>
                <a:cubicBezTo>
                  <a:pt x="324723" y="1028950"/>
                  <a:pt x="645390" y="738459"/>
                  <a:pt x="936262" y="459947"/>
                </a:cubicBezTo>
                <a:cubicBezTo>
                  <a:pt x="1139660" y="265152"/>
                  <a:pt x="1345794" y="140817"/>
                  <a:pt x="1554028" y="71153"/>
                </a:cubicBezTo>
                <a:cubicBezTo>
                  <a:pt x="1710136" y="18918"/>
                  <a:pt x="1867365" y="-2526"/>
                  <a:pt x="2025355" y="235"/>
                </a:cubicBez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53" name="Group 25"/>
          <p:cNvGrpSpPr>
            <a:grpSpLocks noGrp="1" noUngrp="1" noRot="1" noChangeAspect="1" noMove="1" noResize="1"/>
          </p:cNvGrpSpPr>
          <p:nvPr/>
        </p:nvGrpSpPr>
        <p:grpSpPr>
          <a:xfrm>
            <a:off x="10776050" y="5204025"/>
            <a:ext cx="886141" cy="802496"/>
            <a:chOff x="10948005" y="3272152"/>
            <a:chExt cx="868640" cy="786648"/>
          </a:xfrm>
          <a:solidFill>
            <a:schemeClr val="accent1"/>
          </a:solidFill>
        </p:grpSpPr>
        <p:sp>
          <p:nvSpPr>
            <p:cNvPr id="54" name="Freeform: Shape 26"/>
            <p:cNvSpPr/>
            <p:nvPr/>
          </p:nvSpPr>
          <p:spPr>
            <a:xfrm>
              <a:off x="11194317" y="3944888"/>
              <a:ext cx="128449" cy="113912"/>
            </a:xfrm>
            <a:custGeom>
              <a:avLst/>
              <a:gdLst>
                <a:gd name="connsiteX0" fmla="*/ 237621 w 453152"/>
                <a:gd name="connsiteY0" fmla="*/ 965 h 401867"/>
                <a:gd name="connsiteX1" fmla="*/ 370246 w 453152"/>
                <a:gd name="connsiteY1" fmla="*/ 23666 h 401867"/>
                <a:gd name="connsiteX2" fmla="*/ 437392 w 453152"/>
                <a:gd name="connsiteY2" fmla="*/ 198545 h 401867"/>
                <a:gd name="connsiteX3" fmla="*/ 67745 w 453152"/>
                <a:gd name="connsiteY3" fmla="*/ 392003 h 401867"/>
                <a:gd name="connsiteX4" fmla="*/ 911 w 453152"/>
                <a:gd name="connsiteY4" fmla="*/ 254095 h 401867"/>
                <a:gd name="connsiteX5" fmla="*/ 115564 w 453152"/>
                <a:gd name="connsiteY5" fmla="*/ 51160 h 401867"/>
                <a:gd name="connsiteX6" fmla="*/ 237621 w 453152"/>
                <a:gd name="connsiteY6" fmla="*/ 965 h 4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152" h="401867">
                  <a:moveTo>
                    <a:pt x="237621" y="965"/>
                  </a:moveTo>
                  <a:cubicBezTo>
                    <a:pt x="283632" y="-2971"/>
                    <a:pt x="331405" y="5243"/>
                    <a:pt x="370246" y="23666"/>
                  </a:cubicBezTo>
                  <a:cubicBezTo>
                    <a:pt x="436830" y="55275"/>
                    <a:pt x="477168" y="116810"/>
                    <a:pt x="437392" y="198545"/>
                  </a:cubicBezTo>
                  <a:cubicBezTo>
                    <a:pt x="391568" y="292624"/>
                    <a:pt x="176850" y="441630"/>
                    <a:pt x="67745" y="392003"/>
                  </a:cubicBezTo>
                  <a:cubicBezTo>
                    <a:pt x="18056" y="369372"/>
                    <a:pt x="-5012" y="308398"/>
                    <a:pt x="911" y="254095"/>
                  </a:cubicBezTo>
                  <a:cubicBezTo>
                    <a:pt x="9203" y="178033"/>
                    <a:pt x="61012" y="103094"/>
                    <a:pt x="115564" y="51160"/>
                  </a:cubicBezTo>
                  <a:cubicBezTo>
                    <a:pt x="147361" y="20985"/>
                    <a:pt x="191610" y="4900"/>
                    <a:pt x="237621" y="96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5" name="Freeform: Shape 27"/>
            <p:cNvSpPr/>
            <p:nvPr/>
          </p:nvSpPr>
          <p:spPr>
            <a:xfrm>
              <a:off x="10953045" y="3808430"/>
              <a:ext cx="144912" cy="193414"/>
            </a:xfrm>
            <a:custGeom>
              <a:avLst/>
              <a:gdLst>
                <a:gd name="connsiteX0" fmla="*/ 390625 w 511232"/>
                <a:gd name="connsiteY0" fmla="*/ 1621 h 682341"/>
                <a:gd name="connsiteX1" fmla="*/ 508142 w 511232"/>
                <a:gd name="connsiteY1" fmla="*/ 64038 h 682341"/>
                <a:gd name="connsiteX2" fmla="*/ 508453 w 511232"/>
                <a:gd name="connsiteY2" fmla="*/ 121832 h 682341"/>
                <a:gd name="connsiteX3" fmla="*/ 316492 w 511232"/>
                <a:gd name="connsiteY3" fmla="*/ 567602 h 682341"/>
                <a:gd name="connsiteX4" fmla="*/ 80265 w 511232"/>
                <a:gd name="connsiteY4" fmla="*/ 640359 h 682341"/>
                <a:gd name="connsiteX5" fmla="*/ 13306 w 511232"/>
                <a:gd name="connsiteY5" fmla="*/ 274828 h 682341"/>
                <a:gd name="connsiteX6" fmla="*/ 140989 w 511232"/>
                <a:gd name="connsiteY6" fmla="*/ 107181 h 682341"/>
                <a:gd name="connsiteX7" fmla="*/ 390625 w 511232"/>
                <a:gd name="connsiteY7" fmla="*/ 1621 h 68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1232" h="682341">
                  <a:moveTo>
                    <a:pt x="390625" y="1621"/>
                  </a:moveTo>
                  <a:cubicBezTo>
                    <a:pt x="446543" y="-5212"/>
                    <a:pt x="493343" y="8441"/>
                    <a:pt x="508142" y="64038"/>
                  </a:cubicBezTo>
                  <a:cubicBezTo>
                    <a:pt x="513192" y="82866"/>
                    <a:pt x="511134" y="102754"/>
                    <a:pt x="508453" y="121832"/>
                  </a:cubicBezTo>
                  <a:cubicBezTo>
                    <a:pt x="485324" y="287796"/>
                    <a:pt x="417242" y="443971"/>
                    <a:pt x="316492" y="567602"/>
                  </a:cubicBezTo>
                  <a:cubicBezTo>
                    <a:pt x="253024" y="645534"/>
                    <a:pt x="165055" y="737743"/>
                    <a:pt x="80265" y="640359"/>
                  </a:cubicBezTo>
                  <a:cubicBezTo>
                    <a:pt x="5014" y="553948"/>
                    <a:pt x="-17368" y="383621"/>
                    <a:pt x="13306" y="274828"/>
                  </a:cubicBezTo>
                  <a:cubicBezTo>
                    <a:pt x="33443" y="203318"/>
                    <a:pt x="83382" y="146521"/>
                    <a:pt x="140989" y="107181"/>
                  </a:cubicBezTo>
                  <a:cubicBezTo>
                    <a:pt x="178904" y="81308"/>
                    <a:pt x="297428" y="13010"/>
                    <a:pt x="390625" y="16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6" name="Freeform: Shape 28"/>
            <p:cNvSpPr/>
            <p:nvPr/>
          </p:nvSpPr>
          <p:spPr>
            <a:xfrm>
              <a:off x="11684524" y="3907536"/>
              <a:ext cx="132121" cy="93006"/>
            </a:xfrm>
            <a:custGeom>
              <a:avLst/>
              <a:gdLst>
                <a:gd name="connsiteX0" fmla="*/ 252822 w 466107"/>
                <a:gd name="connsiteY0" fmla="*/ 1539 h 328114"/>
                <a:gd name="connsiteX1" fmla="*/ 451641 w 466107"/>
                <a:gd name="connsiteY1" fmla="*/ 122177 h 328114"/>
                <a:gd name="connsiteX2" fmla="*/ 391790 w 466107"/>
                <a:gd name="connsiteY2" fmla="*/ 297430 h 328114"/>
                <a:gd name="connsiteX3" fmla="*/ 8614 w 466107"/>
                <a:gd name="connsiteY3" fmla="*/ 243252 h 328114"/>
                <a:gd name="connsiteX4" fmla="*/ 45897 w 466107"/>
                <a:gd name="connsiteY4" fmla="*/ 97302 h 328114"/>
                <a:gd name="connsiteX5" fmla="*/ 252822 w 466107"/>
                <a:gd name="connsiteY5" fmla="*/ 1539 h 328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107" h="328114">
                  <a:moveTo>
                    <a:pt x="252822" y="1539"/>
                  </a:moveTo>
                  <a:cubicBezTo>
                    <a:pt x="335429" y="-10494"/>
                    <a:pt x="418848" y="49794"/>
                    <a:pt x="451641" y="122177"/>
                  </a:cubicBezTo>
                  <a:cubicBezTo>
                    <a:pt x="479697" y="184273"/>
                    <a:pt x="470594" y="255285"/>
                    <a:pt x="391790" y="297430"/>
                  </a:cubicBezTo>
                  <a:cubicBezTo>
                    <a:pt x="301077" y="345935"/>
                    <a:pt x="55935" y="343254"/>
                    <a:pt x="8614" y="243252"/>
                  </a:cubicBezTo>
                  <a:cubicBezTo>
                    <a:pt x="-12895" y="197678"/>
                    <a:pt x="8240" y="136766"/>
                    <a:pt x="45897" y="97302"/>
                  </a:cubicBezTo>
                  <a:cubicBezTo>
                    <a:pt x="98704" y="42064"/>
                    <a:pt x="181872" y="11950"/>
                    <a:pt x="252822" y="153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57" name="Graphic 12"/>
            <p:cNvSpPr/>
            <p:nvPr/>
          </p:nvSpPr>
          <p:spPr>
            <a:xfrm>
              <a:off x="11142141" y="3272152"/>
              <a:ext cx="180625" cy="158824"/>
            </a:xfrm>
            <a:custGeom>
              <a:avLst/>
              <a:gdLst>
                <a:gd name="connsiteX0" fmla="*/ 63289 w 3341477"/>
                <a:gd name="connsiteY0" fmla="*/ 1933384 h 2938167"/>
                <a:gd name="connsiteX1" fmla="*/ 263314 w 3341477"/>
                <a:gd name="connsiteY1" fmla="*/ 514159 h 2938167"/>
                <a:gd name="connsiteX2" fmla="*/ 1098276 w 3341477"/>
                <a:gd name="connsiteY2" fmla="*/ 952 h 2938167"/>
                <a:gd name="connsiteX3" fmla="*/ 2654089 w 3341477"/>
                <a:gd name="connsiteY3" fmla="*/ 371284 h 2938167"/>
                <a:gd name="connsiteX4" fmla="*/ 3219398 w 3341477"/>
                <a:gd name="connsiteY4" fmla="*/ 2080926 h 2938167"/>
                <a:gd name="connsiteX5" fmla="*/ 2044489 w 3341477"/>
                <a:gd name="connsiteY5" fmla="*/ 2933509 h 2938167"/>
                <a:gd name="connsiteX6" fmla="*/ 453814 w 3341477"/>
                <a:gd name="connsiteY6" fmla="*/ 2495359 h 2938167"/>
                <a:gd name="connsiteX7" fmla="*/ 63289 w 3341477"/>
                <a:gd name="connsiteY7" fmla="*/ 1933384 h 29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41477" h="2938167">
                  <a:moveTo>
                    <a:pt x="63289" y="1933384"/>
                  </a:moveTo>
                  <a:cubicBezTo>
                    <a:pt x="56717" y="1895856"/>
                    <a:pt x="-165311" y="914209"/>
                    <a:pt x="263314" y="514159"/>
                  </a:cubicBezTo>
                  <a:cubicBezTo>
                    <a:pt x="691939" y="114109"/>
                    <a:pt x="609262" y="11620"/>
                    <a:pt x="1098276" y="952"/>
                  </a:cubicBezTo>
                  <a:cubicBezTo>
                    <a:pt x="1587289" y="-9716"/>
                    <a:pt x="2320714" y="66484"/>
                    <a:pt x="2654089" y="371284"/>
                  </a:cubicBezTo>
                  <a:cubicBezTo>
                    <a:pt x="2987464" y="676084"/>
                    <a:pt x="3603732" y="1514094"/>
                    <a:pt x="3219398" y="2080926"/>
                  </a:cubicBezTo>
                  <a:cubicBezTo>
                    <a:pt x="2835064" y="2647759"/>
                    <a:pt x="2558839" y="2895409"/>
                    <a:pt x="2044489" y="2933509"/>
                  </a:cubicBezTo>
                  <a:cubicBezTo>
                    <a:pt x="1530139" y="2971609"/>
                    <a:pt x="701464" y="2771584"/>
                    <a:pt x="453814" y="2495359"/>
                  </a:cubicBezTo>
                  <a:cubicBezTo>
                    <a:pt x="206164" y="2219134"/>
                    <a:pt x="101389" y="2152459"/>
                    <a:pt x="63289" y="1933384"/>
                  </a:cubicBezTo>
                  <a:close/>
                </a:path>
              </a:pathLst>
            </a:custGeom>
            <a:grpFill/>
            <a:ln w="9525" cap="flat">
              <a:noFill/>
              <a:prstDash val="solid"/>
              <a:miter/>
            </a:ln>
          </p:spPr>
          <p:txBody>
            <a:bodyPr rtlCol="0" anchor="ctr"/>
            <a:lstStyle/>
            <a:p>
              <a:endParaRPr lang="en-US"/>
            </a:p>
          </p:txBody>
        </p:sp>
        <p:sp>
          <p:nvSpPr>
            <p:cNvPr id="58" name="Graphic 15"/>
            <p:cNvSpPr/>
            <p:nvPr/>
          </p:nvSpPr>
          <p:spPr>
            <a:xfrm>
              <a:off x="11602136" y="3379098"/>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59" name="Graphic 15"/>
            <p:cNvSpPr/>
            <p:nvPr/>
          </p:nvSpPr>
          <p:spPr>
            <a:xfrm>
              <a:off x="10948005" y="3504095"/>
              <a:ext cx="82388" cy="75292"/>
            </a:xfrm>
            <a:custGeom>
              <a:avLst/>
              <a:gdLst>
                <a:gd name="connsiteX0" fmla="*/ 17664 w 5240764"/>
                <a:gd name="connsiteY0" fmla="*/ 2947947 h 4789394"/>
                <a:gd name="connsiteX1" fmla="*/ 903489 w 5240764"/>
                <a:gd name="connsiteY1" fmla="*/ 195222 h 4789394"/>
                <a:gd name="connsiteX2" fmla="*/ 3560964 w 5240764"/>
                <a:gd name="connsiteY2" fmla="*/ 357147 h 4789394"/>
                <a:gd name="connsiteX3" fmla="*/ 5240602 w 5240764"/>
                <a:gd name="connsiteY3" fmla="*/ 2076409 h 4789394"/>
                <a:gd name="connsiteX4" fmla="*/ 4568328 w 5240764"/>
                <a:gd name="connsiteY4" fmla="*/ 3879397 h 4789394"/>
                <a:gd name="connsiteX5" fmla="*/ 3284739 w 5240764"/>
                <a:gd name="connsiteY5" fmla="*/ 4605297 h 4789394"/>
                <a:gd name="connsiteX6" fmla="*/ 1074939 w 5240764"/>
                <a:gd name="connsiteY6" fmla="*/ 4357647 h 4789394"/>
                <a:gd name="connsiteX7" fmla="*/ 15187 w 5240764"/>
                <a:gd name="connsiteY7" fmla="*/ 2830313 h 478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40764" h="4789394">
                  <a:moveTo>
                    <a:pt x="17664" y="2947947"/>
                  </a:moveTo>
                  <a:cubicBezTo>
                    <a:pt x="17664" y="2900322"/>
                    <a:pt x="-201411" y="490497"/>
                    <a:pt x="903489" y="195222"/>
                  </a:cubicBezTo>
                  <a:cubicBezTo>
                    <a:pt x="2008389" y="-100053"/>
                    <a:pt x="2598939" y="-71478"/>
                    <a:pt x="3560964" y="357147"/>
                  </a:cubicBezTo>
                  <a:cubicBezTo>
                    <a:pt x="4522989" y="785772"/>
                    <a:pt x="5253271" y="1338222"/>
                    <a:pt x="5240602" y="2076409"/>
                  </a:cubicBezTo>
                  <a:cubicBezTo>
                    <a:pt x="5227934" y="2814597"/>
                    <a:pt x="4842267" y="3677276"/>
                    <a:pt x="4568328" y="3879397"/>
                  </a:cubicBezTo>
                  <a:cubicBezTo>
                    <a:pt x="4294389" y="4081422"/>
                    <a:pt x="4065789" y="4548147"/>
                    <a:pt x="3284739" y="4605297"/>
                  </a:cubicBezTo>
                  <a:cubicBezTo>
                    <a:pt x="2503689" y="4662447"/>
                    <a:pt x="1579764" y="5110122"/>
                    <a:pt x="1074939" y="4357647"/>
                  </a:cubicBezTo>
                  <a:cubicBezTo>
                    <a:pt x="570114" y="3605172"/>
                    <a:pt x="12615" y="3617554"/>
                    <a:pt x="15187" y="2830313"/>
                  </a:cubicBezTo>
                </a:path>
              </a:pathLst>
            </a:custGeom>
            <a:grpFill/>
            <a:ln w="9525" cap="flat">
              <a:noFill/>
              <a:prstDash val="solid"/>
              <a:miter/>
            </a:ln>
          </p:spPr>
          <p:txBody>
            <a:bodyPr rtlCol="0" anchor="ctr"/>
            <a:lstStyle/>
            <a:p>
              <a:endParaRPr lang="en-US"/>
            </a:p>
          </p:txBody>
        </p:sp>
        <p:sp>
          <p:nvSpPr>
            <p:cNvPr id="60" name="Freeform: Shape 32"/>
            <p:cNvSpPr/>
            <p:nvPr/>
          </p:nvSpPr>
          <p:spPr>
            <a:xfrm>
              <a:off x="11343727" y="3666564"/>
              <a:ext cx="173527" cy="138496"/>
            </a:xfrm>
            <a:custGeom>
              <a:avLst/>
              <a:gdLst>
                <a:gd name="connsiteX0" fmla="*/ 237392 w 789043"/>
                <a:gd name="connsiteY0" fmla="*/ 81 h 629754"/>
                <a:gd name="connsiteX1" fmla="*/ 758692 w 789043"/>
                <a:gd name="connsiteY1" fmla="*/ 233550 h 629754"/>
                <a:gd name="connsiteX2" fmla="*/ 650647 w 789043"/>
                <a:gd name="connsiteY2" fmla="*/ 335111 h 629754"/>
                <a:gd name="connsiteX3" fmla="*/ 315041 w 789043"/>
                <a:gd name="connsiteY3" fmla="*/ 584992 h 629754"/>
                <a:gd name="connsiteX4" fmla="*/ 192159 w 789043"/>
                <a:gd name="connsiteY4" fmla="*/ 625953 h 629754"/>
                <a:gd name="connsiteX5" fmla="*/ 124264 w 789043"/>
                <a:gd name="connsiteY5" fmla="*/ 552260 h 629754"/>
                <a:gd name="connsiteX6" fmla="*/ 1631 w 789043"/>
                <a:gd name="connsiteY6" fmla="*/ 133735 h 629754"/>
                <a:gd name="connsiteX7" fmla="*/ 35422 w 789043"/>
                <a:gd name="connsiteY7" fmla="*/ 14157 h 629754"/>
                <a:gd name="connsiteX8" fmla="*/ 113728 w 789043"/>
                <a:gd name="connsiteY8" fmla="*/ 378 h 629754"/>
                <a:gd name="connsiteX9" fmla="*/ 237392 w 789043"/>
                <a:gd name="connsiteY9" fmla="*/ 81 h 62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9043" h="629754">
                  <a:moveTo>
                    <a:pt x="237392" y="81"/>
                  </a:moveTo>
                  <a:cubicBezTo>
                    <a:pt x="474795" y="-992"/>
                    <a:pt x="907215" y="10463"/>
                    <a:pt x="758692" y="233550"/>
                  </a:cubicBezTo>
                  <a:cubicBezTo>
                    <a:pt x="731135" y="274948"/>
                    <a:pt x="690486" y="305435"/>
                    <a:pt x="650647" y="335111"/>
                  </a:cubicBezTo>
                  <a:cubicBezTo>
                    <a:pt x="538737" y="418405"/>
                    <a:pt x="426889" y="501698"/>
                    <a:pt x="315041" y="584992"/>
                  </a:cubicBezTo>
                  <a:cubicBezTo>
                    <a:pt x="278943" y="611863"/>
                    <a:pt x="234865" y="640167"/>
                    <a:pt x="192159" y="625953"/>
                  </a:cubicBezTo>
                  <a:cubicBezTo>
                    <a:pt x="159614" y="615105"/>
                    <a:pt x="139851" y="582810"/>
                    <a:pt x="124264" y="552260"/>
                  </a:cubicBezTo>
                  <a:cubicBezTo>
                    <a:pt x="57742" y="422021"/>
                    <a:pt x="15908" y="279250"/>
                    <a:pt x="1631" y="133735"/>
                  </a:cubicBezTo>
                  <a:cubicBezTo>
                    <a:pt x="-2671" y="90343"/>
                    <a:pt x="-676" y="38596"/>
                    <a:pt x="35422" y="14157"/>
                  </a:cubicBezTo>
                  <a:cubicBezTo>
                    <a:pt x="57804" y="-931"/>
                    <a:pt x="86795" y="-557"/>
                    <a:pt x="113728" y="378"/>
                  </a:cubicBezTo>
                  <a:cubicBezTo>
                    <a:pt x="138207" y="1243"/>
                    <a:pt x="182606" y="328"/>
                    <a:pt x="237392" y="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theme/theme1.xml><?xml version="1.0" encoding="utf-8"?>
<a:theme xmlns:a="http://schemas.openxmlformats.org/drawingml/2006/main" name="RocaVTI">
  <a:themeElements>
    <a:clrScheme name="Custom 101">
      <a:dk1>
        <a:sysClr val="windowText" lastClr="000000"/>
      </a:dk1>
      <a:lt1>
        <a:sysClr val="window" lastClr="FFFFFF"/>
      </a:lt1>
      <a:dk2>
        <a:srgbClr val="463443"/>
      </a:dk2>
      <a:lt2>
        <a:srgbClr val="F3F0E9"/>
      </a:lt2>
      <a:accent1>
        <a:srgbClr val="D45E5E"/>
      </a:accent1>
      <a:accent2>
        <a:srgbClr val="D49D8C"/>
      </a:accent2>
      <a:accent3>
        <a:srgbClr val="BF873A"/>
      </a:accent3>
      <a:accent4>
        <a:srgbClr val="C05050"/>
      </a:accent4>
      <a:accent5>
        <a:srgbClr val="A89F68"/>
      </a:accent5>
      <a:accent6>
        <a:srgbClr val="8F6B8A"/>
      </a:accent6>
      <a:hlink>
        <a:srgbClr val="D75681"/>
      </a:hlink>
      <a:folHlink>
        <a:srgbClr val="6C9D92"/>
      </a:folHlink>
    </a:clrScheme>
    <a:fontScheme name="Custom 36">
      <a:majorFont>
        <a:latin typeface="Georgia Pro Semibold"/>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2282</Words>
  <Application>Microsoft Macintosh PowerPoint</Application>
  <PresentationFormat>Widescreen</PresentationFormat>
  <Paragraphs>139</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Avenir Next LT Pro</vt:lpstr>
      <vt:lpstr>Avenir Next LT Pro Light</vt:lpstr>
      <vt:lpstr>Georgia Pro Semibold</vt:lpstr>
      <vt:lpstr>Times New Roman</vt:lpstr>
      <vt:lpstr>RocaVTI</vt:lpstr>
      <vt:lpstr>SQL-on-Hadoop: Full Circle Back to Shared-Nothing Database Architectures  </vt:lpstr>
      <vt:lpstr>What Does SQL-on-Hadoop Mean? </vt:lpstr>
      <vt:lpstr>INTRODUCTION:</vt:lpstr>
      <vt:lpstr>  </vt:lpstr>
      <vt:lpstr>  </vt:lpstr>
      <vt:lpstr>TPC-H like Workload (Transaction Processing Council Ad-hoc/decision support benchmark) </vt:lpstr>
      <vt:lpstr>Data Preparation and Load Times </vt:lpstr>
      <vt:lpstr>Overall Performance: Hive vs. Impala </vt:lpstr>
      <vt:lpstr>  </vt:lpstr>
      <vt:lpstr>  </vt:lpstr>
      <vt:lpstr>    Query behavior changes: Query 1 </vt:lpstr>
      <vt:lpstr>Query behavior changes: Query 17 </vt:lpstr>
      <vt:lpstr>Query behavior changes: Query 22</vt:lpstr>
      <vt:lpstr>Effectiveness of Runtime Code Generation in Impala </vt:lpstr>
      <vt:lpstr>TPC-DS (Decision Support Benchmark) Inspired Workloads </vt:lpstr>
      <vt:lpstr>TPC-DS inspired workload 2 </vt:lpstr>
      <vt:lpstr>  </vt:lpstr>
      <vt:lpstr>CONCLUSIONS </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SQL-on-Hadoop: Full Circle Back to Shared-Nothing Database Architectures  </dc:title>
  <dc:creator>Ganjude, Mehul Deorao</dc:creator>
  <cp:lastModifiedBy>Ganjude, Mehul Deorao</cp:lastModifiedBy>
  <cp:revision>31</cp:revision>
  <dcterms:created xsi:type="dcterms:W3CDTF">2022-04-22T03:52:50Z</dcterms:created>
  <dcterms:modified xsi:type="dcterms:W3CDTF">2022-04-22T04:38:18Z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1033-3.1.4.5932</vt:lpwstr>
  </property>
</Properties>
</file>